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714" r:id="rId2"/>
  </p:sldMasterIdLst>
  <p:sldIdLst>
    <p:sldId id="257" r:id="rId3"/>
    <p:sldId id="308" r:id="rId4"/>
    <p:sldId id="328" r:id="rId5"/>
    <p:sldId id="313" r:id="rId6"/>
    <p:sldId id="314" r:id="rId7"/>
    <p:sldId id="309" r:id="rId8"/>
    <p:sldId id="315" r:id="rId9"/>
    <p:sldId id="271" r:id="rId10"/>
    <p:sldId id="270" r:id="rId11"/>
    <p:sldId id="316" r:id="rId12"/>
    <p:sldId id="324" r:id="rId13"/>
    <p:sldId id="288" r:id="rId14"/>
    <p:sldId id="325" r:id="rId15"/>
    <p:sldId id="323" r:id="rId16"/>
    <p:sldId id="318" r:id="rId17"/>
    <p:sldId id="276" r:id="rId18"/>
    <p:sldId id="317" r:id="rId19"/>
    <p:sldId id="326" r:id="rId20"/>
    <p:sldId id="291" r:id="rId21"/>
    <p:sldId id="329" r:id="rId22"/>
    <p:sldId id="32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2AF1E"/>
    <a:srgbClr val="42BA97"/>
    <a:srgbClr val="1CAD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0D8438-0F18-4C4A-954D-926DB6629829}" v="1150" dt="2025-11-12T10:26:53.9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microsoft.com/office/2015/10/relationships/revisionInfo" Target="revisionInfo.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413DAF7-FD34-465B-8AFB-2ED4297011D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936E1AE-2A36-4F7D-9F92-12F8EBB0FA18}">
      <dgm:prSet/>
      <dgm:spPr/>
      <dgm:t>
        <a:bodyPr/>
        <a:lstStyle/>
        <a:p>
          <a:pPr>
            <a:lnSpc>
              <a:spcPct val="100000"/>
            </a:lnSpc>
          </a:pPr>
          <a:r>
            <a:rPr lang="en-US" dirty="0"/>
            <a:t>A short-term placement where a student temporarily works for an employer to gain knowledge and skills relevant to a job role/profession.</a:t>
          </a:r>
        </a:p>
      </dgm:t>
    </dgm:pt>
    <dgm:pt modelId="{7EE6ABEC-4D6D-4A38-8E90-3B41F23E0707}" type="parTrans" cxnId="{455237C0-DF7F-40F7-9490-C4ADD8D779CB}">
      <dgm:prSet/>
      <dgm:spPr/>
      <dgm:t>
        <a:bodyPr/>
        <a:lstStyle/>
        <a:p>
          <a:endParaRPr lang="en-US"/>
        </a:p>
      </dgm:t>
    </dgm:pt>
    <dgm:pt modelId="{C328CD8A-DB29-48A4-9200-41D61C49CA98}" type="sibTrans" cxnId="{455237C0-DF7F-40F7-9490-C4ADD8D779CB}">
      <dgm:prSet/>
      <dgm:spPr/>
      <dgm:t>
        <a:bodyPr/>
        <a:lstStyle/>
        <a:p>
          <a:endParaRPr lang="en-US"/>
        </a:p>
      </dgm:t>
    </dgm:pt>
    <dgm:pt modelId="{7AE35C52-C088-4A87-957C-C1186C37863A}">
      <dgm:prSet/>
      <dgm:spPr/>
      <dgm:t>
        <a:bodyPr/>
        <a:lstStyle/>
        <a:p>
          <a:pPr>
            <a:lnSpc>
              <a:spcPct val="100000"/>
            </a:lnSpc>
          </a:pPr>
          <a:r>
            <a:rPr lang="en-US"/>
            <a:t>1 week</a:t>
          </a:r>
        </a:p>
      </dgm:t>
    </dgm:pt>
    <dgm:pt modelId="{12DBB914-CAD4-4AA8-AF38-7AC5F964F4E1}" type="parTrans" cxnId="{8B446810-8209-44A3-B103-9DC9B226CF1D}">
      <dgm:prSet/>
      <dgm:spPr/>
      <dgm:t>
        <a:bodyPr/>
        <a:lstStyle/>
        <a:p>
          <a:endParaRPr lang="en-US"/>
        </a:p>
      </dgm:t>
    </dgm:pt>
    <dgm:pt modelId="{387D6201-4C8B-4A43-A145-654544A0C1C3}" type="sibTrans" cxnId="{8B446810-8209-44A3-B103-9DC9B226CF1D}">
      <dgm:prSet/>
      <dgm:spPr/>
      <dgm:t>
        <a:bodyPr/>
        <a:lstStyle/>
        <a:p>
          <a:endParaRPr lang="en-US"/>
        </a:p>
      </dgm:t>
    </dgm:pt>
    <dgm:pt modelId="{96A13C45-F909-4ACB-8B6F-9451D8645192}">
      <dgm:prSet/>
      <dgm:spPr/>
      <dgm:t>
        <a:bodyPr/>
        <a:lstStyle/>
        <a:p>
          <a:pPr>
            <a:lnSpc>
              <a:spcPct val="100000"/>
            </a:lnSpc>
          </a:pPr>
          <a:r>
            <a:rPr lang="en-US" b="0" dirty="0"/>
            <a:t>For the hours usually undertaken by a permanent employee e.g., 8am-4pm or 9am-5pm or 6:30am-3:30pm</a:t>
          </a:r>
        </a:p>
      </dgm:t>
    </dgm:pt>
    <dgm:pt modelId="{FBC377AB-C267-4DFD-8AAE-5A5E276F0602}" type="parTrans" cxnId="{379DD148-C8F6-4E56-AA9C-3B97CF994668}">
      <dgm:prSet/>
      <dgm:spPr/>
      <dgm:t>
        <a:bodyPr/>
        <a:lstStyle/>
        <a:p>
          <a:endParaRPr lang="en-US"/>
        </a:p>
      </dgm:t>
    </dgm:pt>
    <dgm:pt modelId="{08D84181-E6E1-4BFB-8165-13D67503AF3A}" type="sibTrans" cxnId="{379DD148-C8F6-4E56-AA9C-3B97CF994668}">
      <dgm:prSet/>
      <dgm:spPr/>
      <dgm:t>
        <a:bodyPr/>
        <a:lstStyle/>
        <a:p>
          <a:endParaRPr lang="en-US"/>
        </a:p>
      </dgm:t>
    </dgm:pt>
    <dgm:pt modelId="{96138E78-3537-43A9-9710-766F378D4CFF}">
      <dgm:prSet/>
      <dgm:spPr/>
      <dgm:t>
        <a:bodyPr/>
        <a:lstStyle/>
        <a:p>
          <a:pPr>
            <a:lnSpc>
              <a:spcPct val="100000"/>
            </a:lnSpc>
          </a:pPr>
          <a:r>
            <a:rPr lang="en-US" b="0" dirty="0"/>
            <a:t>Ideally related to your chosen Career - if known</a:t>
          </a:r>
        </a:p>
      </dgm:t>
    </dgm:pt>
    <dgm:pt modelId="{D3283CB8-3142-4DA4-967C-8E39E76FA2E5}" type="parTrans" cxnId="{9EB50B65-5C1F-4866-B3EE-1A6A696C43CC}">
      <dgm:prSet/>
      <dgm:spPr/>
      <dgm:t>
        <a:bodyPr/>
        <a:lstStyle/>
        <a:p>
          <a:endParaRPr lang="en-US"/>
        </a:p>
      </dgm:t>
    </dgm:pt>
    <dgm:pt modelId="{E80AD331-B2C3-4D9C-8292-684D1CD28D4D}" type="sibTrans" cxnId="{9EB50B65-5C1F-4866-B3EE-1A6A696C43CC}">
      <dgm:prSet/>
      <dgm:spPr/>
      <dgm:t>
        <a:bodyPr/>
        <a:lstStyle/>
        <a:p>
          <a:endParaRPr lang="en-US"/>
        </a:p>
      </dgm:t>
    </dgm:pt>
    <dgm:pt modelId="{D5E0B219-FAE6-4A14-8B92-B87F5B597AEF}" type="pres">
      <dgm:prSet presAssocID="{0413DAF7-FD34-465B-8AFB-2ED4297011D1}" presName="root" presStyleCnt="0">
        <dgm:presLayoutVars>
          <dgm:dir/>
          <dgm:resizeHandles val="exact"/>
        </dgm:presLayoutVars>
      </dgm:prSet>
      <dgm:spPr/>
    </dgm:pt>
    <dgm:pt modelId="{C32E4EA9-6D66-49CE-94B6-EF7D910B56DF}" type="pres">
      <dgm:prSet presAssocID="{4936E1AE-2A36-4F7D-9F92-12F8EBB0FA18}" presName="compNode" presStyleCnt="0"/>
      <dgm:spPr/>
    </dgm:pt>
    <dgm:pt modelId="{33F398B4-EA63-4118-ACFE-97DC97027A3A}" type="pres">
      <dgm:prSet presAssocID="{4936E1AE-2A36-4F7D-9F92-12F8EBB0FA18}" presName="bgRect" presStyleLbl="bgShp" presStyleIdx="0" presStyleCnt="4" custScaleY="242843" custLinFactNeighborX="13" custLinFactNeighborY="-5432"/>
      <dgm:spPr/>
    </dgm:pt>
    <dgm:pt modelId="{F74CD544-634A-4E2F-B87D-7F70B3E6E92A}" type="pres">
      <dgm:prSet presAssocID="{4936E1AE-2A36-4F7D-9F92-12F8EBB0FA1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ffice Worker"/>
        </a:ext>
      </dgm:extLst>
    </dgm:pt>
    <dgm:pt modelId="{061FE180-416E-47B6-B270-6C37403BD084}" type="pres">
      <dgm:prSet presAssocID="{4936E1AE-2A36-4F7D-9F92-12F8EBB0FA18}" presName="spaceRect" presStyleCnt="0"/>
      <dgm:spPr/>
    </dgm:pt>
    <dgm:pt modelId="{B94893D6-6AF1-42FD-A463-6746F9A26BE3}" type="pres">
      <dgm:prSet presAssocID="{4936E1AE-2A36-4F7D-9F92-12F8EBB0FA18}" presName="parTx" presStyleLbl="revTx" presStyleIdx="0" presStyleCnt="4" custScaleX="104036" custScaleY="126181">
        <dgm:presLayoutVars>
          <dgm:chMax val="0"/>
          <dgm:chPref val="0"/>
        </dgm:presLayoutVars>
      </dgm:prSet>
      <dgm:spPr/>
    </dgm:pt>
    <dgm:pt modelId="{B9528150-529A-4E4A-8E0E-08049487E841}" type="pres">
      <dgm:prSet presAssocID="{C328CD8A-DB29-48A4-9200-41D61C49CA98}" presName="sibTrans" presStyleCnt="0"/>
      <dgm:spPr/>
    </dgm:pt>
    <dgm:pt modelId="{C4DC230E-4738-4256-BAFC-B85F4D29AAE9}" type="pres">
      <dgm:prSet presAssocID="{7AE35C52-C088-4A87-957C-C1186C37863A}" presName="compNode" presStyleCnt="0"/>
      <dgm:spPr/>
    </dgm:pt>
    <dgm:pt modelId="{E97851F5-002A-4D38-A24F-22D1E3275F36}" type="pres">
      <dgm:prSet presAssocID="{7AE35C52-C088-4A87-957C-C1186C37863A}" presName="bgRect" presStyleLbl="bgShp" presStyleIdx="1" presStyleCnt="4"/>
      <dgm:spPr/>
    </dgm:pt>
    <dgm:pt modelId="{0D295F1D-1DDF-456A-9763-9873F95CDF17}" type="pres">
      <dgm:prSet presAssocID="{7AE35C52-C088-4A87-957C-C1186C37863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DC95A018-4D5D-419B-9C17-B2BCD1A2E087}" type="pres">
      <dgm:prSet presAssocID="{7AE35C52-C088-4A87-957C-C1186C37863A}" presName="spaceRect" presStyleCnt="0"/>
      <dgm:spPr/>
    </dgm:pt>
    <dgm:pt modelId="{1A834A7D-F673-43C6-88EB-9478BA8D592F}" type="pres">
      <dgm:prSet presAssocID="{7AE35C52-C088-4A87-957C-C1186C37863A}" presName="parTx" presStyleLbl="revTx" presStyleIdx="1" presStyleCnt="4">
        <dgm:presLayoutVars>
          <dgm:chMax val="0"/>
          <dgm:chPref val="0"/>
        </dgm:presLayoutVars>
      </dgm:prSet>
      <dgm:spPr/>
    </dgm:pt>
    <dgm:pt modelId="{430F1999-17C0-4AB4-9AD5-5F9205D3B3F7}" type="pres">
      <dgm:prSet presAssocID="{387D6201-4C8B-4A43-A145-654544A0C1C3}" presName="sibTrans" presStyleCnt="0"/>
      <dgm:spPr/>
    </dgm:pt>
    <dgm:pt modelId="{73098055-613F-4EF4-8AA8-CF63EE5A995E}" type="pres">
      <dgm:prSet presAssocID="{96A13C45-F909-4ACB-8B6F-9451D8645192}" presName="compNode" presStyleCnt="0"/>
      <dgm:spPr/>
    </dgm:pt>
    <dgm:pt modelId="{3A206CDF-D123-4990-8A6E-4B8720323225}" type="pres">
      <dgm:prSet presAssocID="{96A13C45-F909-4ACB-8B6F-9451D8645192}" presName="bgRect" presStyleLbl="bgShp" presStyleIdx="2" presStyleCnt="4"/>
      <dgm:spPr/>
    </dgm:pt>
    <dgm:pt modelId="{2C1C50AB-32BD-45EA-B5BB-E2BDDB9E6B92}" type="pres">
      <dgm:prSet presAssocID="{96A13C45-F909-4ACB-8B6F-9451D864519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ock"/>
        </a:ext>
      </dgm:extLst>
    </dgm:pt>
    <dgm:pt modelId="{5B4ABEE2-6104-4A11-8389-8588DCE97D72}" type="pres">
      <dgm:prSet presAssocID="{96A13C45-F909-4ACB-8B6F-9451D8645192}" presName="spaceRect" presStyleCnt="0"/>
      <dgm:spPr/>
    </dgm:pt>
    <dgm:pt modelId="{7F64B596-237B-427B-A250-7125E819E670}" type="pres">
      <dgm:prSet presAssocID="{96A13C45-F909-4ACB-8B6F-9451D8645192}" presName="parTx" presStyleLbl="revTx" presStyleIdx="2" presStyleCnt="4">
        <dgm:presLayoutVars>
          <dgm:chMax val="0"/>
          <dgm:chPref val="0"/>
        </dgm:presLayoutVars>
      </dgm:prSet>
      <dgm:spPr/>
    </dgm:pt>
    <dgm:pt modelId="{9842D3F8-7B79-49DF-81BA-3B84CC79AD10}" type="pres">
      <dgm:prSet presAssocID="{08D84181-E6E1-4BFB-8165-13D67503AF3A}" presName="sibTrans" presStyleCnt="0"/>
      <dgm:spPr/>
    </dgm:pt>
    <dgm:pt modelId="{768A8C9D-7331-46BC-B327-0EA24056A453}" type="pres">
      <dgm:prSet presAssocID="{96138E78-3537-43A9-9710-766F378D4CFF}" presName="compNode" presStyleCnt="0"/>
      <dgm:spPr/>
    </dgm:pt>
    <dgm:pt modelId="{E86CB8FC-6445-4786-8735-DBFA44DD84C2}" type="pres">
      <dgm:prSet presAssocID="{96138E78-3537-43A9-9710-766F378D4CFF}" presName="bgRect" presStyleLbl="bgShp" presStyleIdx="3" presStyleCnt="4"/>
      <dgm:spPr/>
    </dgm:pt>
    <dgm:pt modelId="{BB7F4D6D-C340-446D-910F-5A0E93907F00}" type="pres">
      <dgm:prSet presAssocID="{96138E78-3537-43A9-9710-766F378D4CFF}"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riefcase"/>
        </a:ext>
      </dgm:extLst>
    </dgm:pt>
    <dgm:pt modelId="{54BD1972-EEB5-4A29-9C2C-ADA467F8496C}" type="pres">
      <dgm:prSet presAssocID="{96138E78-3537-43A9-9710-766F378D4CFF}" presName="spaceRect" presStyleCnt="0"/>
      <dgm:spPr/>
    </dgm:pt>
    <dgm:pt modelId="{AE40AB17-FA9F-46AF-8951-49B2BE64F44E}" type="pres">
      <dgm:prSet presAssocID="{96138E78-3537-43A9-9710-766F378D4CFF}" presName="parTx" presStyleLbl="revTx" presStyleIdx="3" presStyleCnt="4">
        <dgm:presLayoutVars>
          <dgm:chMax val="0"/>
          <dgm:chPref val="0"/>
        </dgm:presLayoutVars>
      </dgm:prSet>
      <dgm:spPr/>
    </dgm:pt>
  </dgm:ptLst>
  <dgm:cxnLst>
    <dgm:cxn modelId="{8B446810-8209-44A3-B103-9DC9B226CF1D}" srcId="{0413DAF7-FD34-465B-8AFB-2ED4297011D1}" destId="{7AE35C52-C088-4A87-957C-C1186C37863A}" srcOrd="1" destOrd="0" parTransId="{12DBB914-CAD4-4AA8-AF38-7AC5F964F4E1}" sibTransId="{387D6201-4C8B-4A43-A145-654544A0C1C3}"/>
    <dgm:cxn modelId="{DA7B041E-477F-40E6-82F7-00261A25BE5F}" type="presOf" srcId="{0413DAF7-FD34-465B-8AFB-2ED4297011D1}" destId="{D5E0B219-FAE6-4A14-8B92-B87F5B597AEF}" srcOrd="0" destOrd="0" presId="urn:microsoft.com/office/officeart/2018/2/layout/IconVerticalSolidList"/>
    <dgm:cxn modelId="{2CC3EC33-E946-40B9-B347-78F8607739E0}" type="presOf" srcId="{96138E78-3537-43A9-9710-766F378D4CFF}" destId="{AE40AB17-FA9F-46AF-8951-49B2BE64F44E}" srcOrd="0" destOrd="0" presId="urn:microsoft.com/office/officeart/2018/2/layout/IconVerticalSolidList"/>
    <dgm:cxn modelId="{9EB50B65-5C1F-4866-B3EE-1A6A696C43CC}" srcId="{0413DAF7-FD34-465B-8AFB-2ED4297011D1}" destId="{96138E78-3537-43A9-9710-766F378D4CFF}" srcOrd="3" destOrd="0" parTransId="{D3283CB8-3142-4DA4-967C-8E39E76FA2E5}" sibTransId="{E80AD331-B2C3-4D9C-8292-684D1CD28D4D}"/>
    <dgm:cxn modelId="{379DD148-C8F6-4E56-AA9C-3B97CF994668}" srcId="{0413DAF7-FD34-465B-8AFB-2ED4297011D1}" destId="{96A13C45-F909-4ACB-8B6F-9451D8645192}" srcOrd="2" destOrd="0" parTransId="{FBC377AB-C267-4DFD-8AAE-5A5E276F0602}" sibTransId="{08D84181-E6E1-4BFB-8165-13D67503AF3A}"/>
    <dgm:cxn modelId="{8F7AD48C-D902-4BA7-BC24-1A77C30DFB79}" type="presOf" srcId="{4936E1AE-2A36-4F7D-9F92-12F8EBB0FA18}" destId="{B94893D6-6AF1-42FD-A463-6746F9A26BE3}" srcOrd="0" destOrd="0" presId="urn:microsoft.com/office/officeart/2018/2/layout/IconVerticalSolidList"/>
    <dgm:cxn modelId="{455237C0-DF7F-40F7-9490-C4ADD8D779CB}" srcId="{0413DAF7-FD34-465B-8AFB-2ED4297011D1}" destId="{4936E1AE-2A36-4F7D-9F92-12F8EBB0FA18}" srcOrd="0" destOrd="0" parTransId="{7EE6ABEC-4D6D-4A38-8E90-3B41F23E0707}" sibTransId="{C328CD8A-DB29-48A4-9200-41D61C49CA98}"/>
    <dgm:cxn modelId="{BA5A3EEC-01E8-4BFB-8E68-7FE1A2509517}" type="presOf" srcId="{96A13C45-F909-4ACB-8B6F-9451D8645192}" destId="{7F64B596-237B-427B-A250-7125E819E670}" srcOrd="0" destOrd="0" presId="urn:microsoft.com/office/officeart/2018/2/layout/IconVerticalSolidList"/>
    <dgm:cxn modelId="{40D25FFB-CBD0-426D-BB10-E39AAD5EB809}" type="presOf" srcId="{7AE35C52-C088-4A87-957C-C1186C37863A}" destId="{1A834A7D-F673-43C6-88EB-9478BA8D592F}" srcOrd="0" destOrd="0" presId="urn:microsoft.com/office/officeart/2018/2/layout/IconVerticalSolidList"/>
    <dgm:cxn modelId="{A4A6BCC5-F4FB-49ED-983F-9B48F0E8E8D1}" type="presParOf" srcId="{D5E0B219-FAE6-4A14-8B92-B87F5B597AEF}" destId="{C32E4EA9-6D66-49CE-94B6-EF7D910B56DF}" srcOrd="0" destOrd="0" presId="urn:microsoft.com/office/officeart/2018/2/layout/IconVerticalSolidList"/>
    <dgm:cxn modelId="{10D32766-9974-4134-BFDE-1649C8904570}" type="presParOf" srcId="{C32E4EA9-6D66-49CE-94B6-EF7D910B56DF}" destId="{33F398B4-EA63-4118-ACFE-97DC97027A3A}" srcOrd="0" destOrd="0" presId="urn:microsoft.com/office/officeart/2018/2/layout/IconVerticalSolidList"/>
    <dgm:cxn modelId="{BBDBA203-F9EA-4E22-A24C-382895BC4B15}" type="presParOf" srcId="{C32E4EA9-6D66-49CE-94B6-EF7D910B56DF}" destId="{F74CD544-634A-4E2F-B87D-7F70B3E6E92A}" srcOrd="1" destOrd="0" presId="urn:microsoft.com/office/officeart/2018/2/layout/IconVerticalSolidList"/>
    <dgm:cxn modelId="{056122B8-455E-439A-9E7F-2F2BFEA43971}" type="presParOf" srcId="{C32E4EA9-6D66-49CE-94B6-EF7D910B56DF}" destId="{061FE180-416E-47B6-B270-6C37403BD084}" srcOrd="2" destOrd="0" presId="urn:microsoft.com/office/officeart/2018/2/layout/IconVerticalSolidList"/>
    <dgm:cxn modelId="{BFB768CC-5A61-4B3A-B5D3-3CF1C62D3FB4}" type="presParOf" srcId="{C32E4EA9-6D66-49CE-94B6-EF7D910B56DF}" destId="{B94893D6-6AF1-42FD-A463-6746F9A26BE3}" srcOrd="3" destOrd="0" presId="urn:microsoft.com/office/officeart/2018/2/layout/IconVerticalSolidList"/>
    <dgm:cxn modelId="{CDFCD4AA-DC18-41BE-A9BA-AA595D36C98E}" type="presParOf" srcId="{D5E0B219-FAE6-4A14-8B92-B87F5B597AEF}" destId="{B9528150-529A-4E4A-8E0E-08049487E841}" srcOrd="1" destOrd="0" presId="urn:microsoft.com/office/officeart/2018/2/layout/IconVerticalSolidList"/>
    <dgm:cxn modelId="{6FE4E2E3-25EC-4B48-BC8D-E61622A24F50}" type="presParOf" srcId="{D5E0B219-FAE6-4A14-8B92-B87F5B597AEF}" destId="{C4DC230E-4738-4256-BAFC-B85F4D29AAE9}" srcOrd="2" destOrd="0" presId="urn:microsoft.com/office/officeart/2018/2/layout/IconVerticalSolidList"/>
    <dgm:cxn modelId="{79BEACBB-7088-46DD-A68E-F7B9C02540D6}" type="presParOf" srcId="{C4DC230E-4738-4256-BAFC-B85F4D29AAE9}" destId="{E97851F5-002A-4D38-A24F-22D1E3275F36}" srcOrd="0" destOrd="0" presId="urn:microsoft.com/office/officeart/2018/2/layout/IconVerticalSolidList"/>
    <dgm:cxn modelId="{1623492E-478B-4D58-9066-7EA62C1E2FEF}" type="presParOf" srcId="{C4DC230E-4738-4256-BAFC-B85F4D29AAE9}" destId="{0D295F1D-1DDF-456A-9763-9873F95CDF17}" srcOrd="1" destOrd="0" presId="urn:microsoft.com/office/officeart/2018/2/layout/IconVerticalSolidList"/>
    <dgm:cxn modelId="{099260A3-0E9A-40F0-A443-7213EF85232F}" type="presParOf" srcId="{C4DC230E-4738-4256-BAFC-B85F4D29AAE9}" destId="{DC95A018-4D5D-419B-9C17-B2BCD1A2E087}" srcOrd="2" destOrd="0" presId="urn:microsoft.com/office/officeart/2018/2/layout/IconVerticalSolidList"/>
    <dgm:cxn modelId="{F1E19643-7C48-48F2-B9E6-8A0D5619DE91}" type="presParOf" srcId="{C4DC230E-4738-4256-BAFC-B85F4D29AAE9}" destId="{1A834A7D-F673-43C6-88EB-9478BA8D592F}" srcOrd="3" destOrd="0" presId="urn:microsoft.com/office/officeart/2018/2/layout/IconVerticalSolidList"/>
    <dgm:cxn modelId="{E30D33A8-0B41-4BEC-BD45-D27B4079BA09}" type="presParOf" srcId="{D5E0B219-FAE6-4A14-8B92-B87F5B597AEF}" destId="{430F1999-17C0-4AB4-9AD5-5F9205D3B3F7}" srcOrd="3" destOrd="0" presId="urn:microsoft.com/office/officeart/2018/2/layout/IconVerticalSolidList"/>
    <dgm:cxn modelId="{BCBC3A29-BD6B-4129-B9BA-40C12AEF0D5B}" type="presParOf" srcId="{D5E0B219-FAE6-4A14-8B92-B87F5B597AEF}" destId="{73098055-613F-4EF4-8AA8-CF63EE5A995E}" srcOrd="4" destOrd="0" presId="urn:microsoft.com/office/officeart/2018/2/layout/IconVerticalSolidList"/>
    <dgm:cxn modelId="{92265E9B-E073-443E-BCDC-0965B3931290}" type="presParOf" srcId="{73098055-613F-4EF4-8AA8-CF63EE5A995E}" destId="{3A206CDF-D123-4990-8A6E-4B8720323225}" srcOrd="0" destOrd="0" presId="urn:microsoft.com/office/officeart/2018/2/layout/IconVerticalSolidList"/>
    <dgm:cxn modelId="{C6C0F8FB-7882-4841-A552-93CA99AB43A5}" type="presParOf" srcId="{73098055-613F-4EF4-8AA8-CF63EE5A995E}" destId="{2C1C50AB-32BD-45EA-B5BB-E2BDDB9E6B92}" srcOrd="1" destOrd="0" presId="urn:microsoft.com/office/officeart/2018/2/layout/IconVerticalSolidList"/>
    <dgm:cxn modelId="{199EB4A8-10E6-4B80-B132-FEEF6EEE2AD1}" type="presParOf" srcId="{73098055-613F-4EF4-8AA8-CF63EE5A995E}" destId="{5B4ABEE2-6104-4A11-8389-8588DCE97D72}" srcOrd="2" destOrd="0" presId="urn:microsoft.com/office/officeart/2018/2/layout/IconVerticalSolidList"/>
    <dgm:cxn modelId="{F2D0BA53-C7F6-4B5A-A033-3E37082279EB}" type="presParOf" srcId="{73098055-613F-4EF4-8AA8-CF63EE5A995E}" destId="{7F64B596-237B-427B-A250-7125E819E670}" srcOrd="3" destOrd="0" presId="urn:microsoft.com/office/officeart/2018/2/layout/IconVerticalSolidList"/>
    <dgm:cxn modelId="{D61974F6-9B41-4606-BAC0-F09A34CA29A9}" type="presParOf" srcId="{D5E0B219-FAE6-4A14-8B92-B87F5B597AEF}" destId="{9842D3F8-7B79-49DF-81BA-3B84CC79AD10}" srcOrd="5" destOrd="0" presId="urn:microsoft.com/office/officeart/2018/2/layout/IconVerticalSolidList"/>
    <dgm:cxn modelId="{F89AC00D-BA1F-43E5-9D86-3BDDFE88DC08}" type="presParOf" srcId="{D5E0B219-FAE6-4A14-8B92-B87F5B597AEF}" destId="{768A8C9D-7331-46BC-B327-0EA24056A453}" srcOrd="6" destOrd="0" presId="urn:microsoft.com/office/officeart/2018/2/layout/IconVerticalSolidList"/>
    <dgm:cxn modelId="{532FAE46-EA4F-411D-BF44-BFA246914546}" type="presParOf" srcId="{768A8C9D-7331-46BC-B327-0EA24056A453}" destId="{E86CB8FC-6445-4786-8735-DBFA44DD84C2}" srcOrd="0" destOrd="0" presId="urn:microsoft.com/office/officeart/2018/2/layout/IconVerticalSolidList"/>
    <dgm:cxn modelId="{863A0AE7-107E-41C4-B7C9-A60B954F4F1E}" type="presParOf" srcId="{768A8C9D-7331-46BC-B327-0EA24056A453}" destId="{BB7F4D6D-C340-446D-910F-5A0E93907F00}" srcOrd="1" destOrd="0" presId="urn:microsoft.com/office/officeart/2018/2/layout/IconVerticalSolidList"/>
    <dgm:cxn modelId="{640A05C2-BE63-42B8-8BD0-D26D459B56F8}" type="presParOf" srcId="{768A8C9D-7331-46BC-B327-0EA24056A453}" destId="{54BD1972-EEB5-4A29-9C2C-ADA467F8496C}" srcOrd="2" destOrd="0" presId="urn:microsoft.com/office/officeart/2018/2/layout/IconVerticalSolidList"/>
    <dgm:cxn modelId="{0F7CC87C-9EE1-4E1D-A324-C7530C401E75}" type="presParOf" srcId="{768A8C9D-7331-46BC-B327-0EA24056A453}" destId="{AE40AB17-FA9F-46AF-8951-49B2BE64F44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398B4-EA63-4118-ACFE-97DC97027A3A}">
      <dsp:nvSpPr>
        <dsp:cNvPr id="0" name=""/>
        <dsp:cNvSpPr/>
      </dsp:nvSpPr>
      <dsp:spPr>
        <a:xfrm>
          <a:off x="-41624" y="58012"/>
          <a:ext cx="6689996" cy="11552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4CD544-634A-4E2F-B87D-7F70B3E6E92A}">
      <dsp:nvSpPr>
        <dsp:cNvPr id="0" name=""/>
        <dsp:cNvSpPr/>
      </dsp:nvSpPr>
      <dsp:spPr>
        <a:xfrm>
          <a:off x="101409" y="530653"/>
          <a:ext cx="279595" cy="26164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94893D6-6AF1-42FD-A463-6746F9A26BE3}">
      <dsp:nvSpPr>
        <dsp:cNvPr id="0" name=""/>
        <dsp:cNvSpPr/>
      </dsp:nvSpPr>
      <dsp:spPr>
        <a:xfrm>
          <a:off x="402118" y="352980"/>
          <a:ext cx="6330372" cy="680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08" tIns="57108" rIns="57108" bIns="57108" numCol="1" spcCol="1270" anchor="ctr" anchorCtr="0">
          <a:noAutofit/>
        </a:bodyPr>
        <a:lstStyle/>
        <a:p>
          <a:pPr marL="0" lvl="0" indent="0" algn="l" defTabSz="622300">
            <a:lnSpc>
              <a:spcPct val="100000"/>
            </a:lnSpc>
            <a:spcBef>
              <a:spcPct val="0"/>
            </a:spcBef>
            <a:spcAft>
              <a:spcPct val="35000"/>
            </a:spcAft>
            <a:buNone/>
          </a:pPr>
          <a:r>
            <a:rPr lang="en-US" sz="1400" kern="1200" dirty="0"/>
            <a:t>A short-term placement where a student temporarily works for an employer to gain knowledge and skills relevant to a job role/profession.</a:t>
          </a:r>
        </a:p>
      </dsp:txBody>
      <dsp:txXfrm>
        <a:off x="402118" y="352980"/>
        <a:ext cx="6330372" cy="680872"/>
      </dsp:txXfrm>
    </dsp:sp>
    <dsp:sp modelId="{E97851F5-002A-4D38-A24F-22D1E3275F36}">
      <dsp:nvSpPr>
        <dsp:cNvPr id="0" name=""/>
        <dsp:cNvSpPr/>
      </dsp:nvSpPr>
      <dsp:spPr>
        <a:xfrm>
          <a:off x="-42494" y="1373997"/>
          <a:ext cx="6689996" cy="4757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295F1D-1DDF-456A-9763-9873F95CDF17}">
      <dsp:nvSpPr>
        <dsp:cNvPr id="0" name=""/>
        <dsp:cNvSpPr/>
      </dsp:nvSpPr>
      <dsp:spPr>
        <a:xfrm>
          <a:off x="101409" y="1481033"/>
          <a:ext cx="279595" cy="26164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A834A7D-F673-43C6-88EB-9478BA8D592F}">
      <dsp:nvSpPr>
        <dsp:cNvPr id="0" name=""/>
        <dsp:cNvSpPr/>
      </dsp:nvSpPr>
      <dsp:spPr>
        <a:xfrm>
          <a:off x="524909" y="1373997"/>
          <a:ext cx="6084790" cy="5395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08" tIns="57108" rIns="57108" bIns="57108" numCol="1" spcCol="1270" anchor="ctr" anchorCtr="0">
          <a:noAutofit/>
        </a:bodyPr>
        <a:lstStyle/>
        <a:p>
          <a:pPr marL="0" lvl="0" indent="0" algn="l" defTabSz="622300">
            <a:lnSpc>
              <a:spcPct val="100000"/>
            </a:lnSpc>
            <a:spcBef>
              <a:spcPct val="0"/>
            </a:spcBef>
            <a:spcAft>
              <a:spcPct val="35000"/>
            </a:spcAft>
            <a:buNone/>
          </a:pPr>
          <a:r>
            <a:rPr lang="en-US" sz="1400" kern="1200"/>
            <a:t>1 week</a:t>
          </a:r>
        </a:p>
      </dsp:txBody>
      <dsp:txXfrm>
        <a:off x="524909" y="1373997"/>
        <a:ext cx="6084790" cy="539599"/>
      </dsp:txXfrm>
    </dsp:sp>
    <dsp:sp modelId="{3A206CDF-D123-4990-8A6E-4B8720323225}">
      <dsp:nvSpPr>
        <dsp:cNvPr id="0" name=""/>
        <dsp:cNvSpPr/>
      </dsp:nvSpPr>
      <dsp:spPr>
        <a:xfrm>
          <a:off x="-42494" y="2048496"/>
          <a:ext cx="6689996" cy="4757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1C50AB-32BD-45EA-B5BB-E2BDDB9E6B92}">
      <dsp:nvSpPr>
        <dsp:cNvPr id="0" name=""/>
        <dsp:cNvSpPr/>
      </dsp:nvSpPr>
      <dsp:spPr>
        <a:xfrm>
          <a:off x="101409" y="2155533"/>
          <a:ext cx="279595" cy="26164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64B596-237B-427B-A250-7125E819E670}">
      <dsp:nvSpPr>
        <dsp:cNvPr id="0" name=""/>
        <dsp:cNvSpPr/>
      </dsp:nvSpPr>
      <dsp:spPr>
        <a:xfrm>
          <a:off x="524909" y="2048496"/>
          <a:ext cx="6084790" cy="5395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08" tIns="57108" rIns="57108" bIns="57108" numCol="1" spcCol="1270" anchor="ctr" anchorCtr="0">
          <a:noAutofit/>
        </a:bodyPr>
        <a:lstStyle/>
        <a:p>
          <a:pPr marL="0" lvl="0" indent="0" algn="l" defTabSz="622300">
            <a:lnSpc>
              <a:spcPct val="100000"/>
            </a:lnSpc>
            <a:spcBef>
              <a:spcPct val="0"/>
            </a:spcBef>
            <a:spcAft>
              <a:spcPct val="35000"/>
            </a:spcAft>
            <a:buNone/>
          </a:pPr>
          <a:r>
            <a:rPr lang="en-US" sz="1400" b="0" kern="1200" dirty="0"/>
            <a:t>For the hours usually undertaken by a permanent employee e.g., 8am-4pm or 9am-5pm or 6:30am-3:30pm</a:t>
          </a:r>
        </a:p>
      </dsp:txBody>
      <dsp:txXfrm>
        <a:off x="524909" y="2048496"/>
        <a:ext cx="6084790" cy="539599"/>
      </dsp:txXfrm>
    </dsp:sp>
    <dsp:sp modelId="{E86CB8FC-6445-4786-8735-DBFA44DD84C2}">
      <dsp:nvSpPr>
        <dsp:cNvPr id="0" name=""/>
        <dsp:cNvSpPr/>
      </dsp:nvSpPr>
      <dsp:spPr>
        <a:xfrm>
          <a:off x="-42494" y="2722996"/>
          <a:ext cx="6689996" cy="4757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7F4D6D-C340-446D-910F-5A0E93907F00}">
      <dsp:nvSpPr>
        <dsp:cNvPr id="0" name=""/>
        <dsp:cNvSpPr/>
      </dsp:nvSpPr>
      <dsp:spPr>
        <a:xfrm>
          <a:off x="101409" y="2830032"/>
          <a:ext cx="279595" cy="26164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E40AB17-FA9F-46AF-8951-49B2BE64F44E}">
      <dsp:nvSpPr>
        <dsp:cNvPr id="0" name=""/>
        <dsp:cNvSpPr/>
      </dsp:nvSpPr>
      <dsp:spPr>
        <a:xfrm>
          <a:off x="524909" y="2722996"/>
          <a:ext cx="6084790" cy="5395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08" tIns="57108" rIns="57108" bIns="57108" numCol="1" spcCol="1270" anchor="ctr" anchorCtr="0">
          <a:noAutofit/>
        </a:bodyPr>
        <a:lstStyle/>
        <a:p>
          <a:pPr marL="0" lvl="0" indent="0" algn="l" defTabSz="622300">
            <a:lnSpc>
              <a:spcPct val="100000"/>
            </a:lnSpc>
            <a:spcBef>
              <a:spcPct val="0"/>
            </a:spcBef>
            <a:spcAft>
              <a:spcPct val="35000"/>
            </a:spcAft>
            <a:buNone/>
          </a:pPr>
          <a:r>
            <a:rPr lang="en-US" sz="1400" b="0" kern="1200" dirty="0"/>
            <a:t>Ideally related to your chosen Career - if known</a:t>
          </a:r>
        </a:p>
      </dsp:txBody>
      <dsp:txXfrm>
        <a:off x="524909" y="2722996"/>
        <a:ext cx="6084790" cy="53959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anchor="b"/>
          <a:lstStyle>
            <a:lvl1pPr algn="l">
              <a:defRPr sz="6000" b="1" i="0" cap="all"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66957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2 Slide">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298448" y="594360"/>
            <a:ext cx="6272784" cy="2843784"/>
          </a:xfrm>
        </p:spPr>
        <p:txBody>
          <a:bodyPr anchor="b"/>
          <a:lstStyle>
            <a:lvl1pPr algn="l">
              <a:defRPr sz="5400" b="1" i="0" cap="all" baseline="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5641848" y="4700016"/>
            <a:ext cx="5093208" cy="1197864"/>
          </a:xfrm>
        </p:spPr>
        <p:txBody>
          <a:bodyPr>
            <a:normAutofit/>
          </a:bodyPr>
          <a:lstStyle>
            <a:lvl1pPr marL="0" indent="0" algn="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9" name="Straight Connector 8">
            <a:extLst>
              <a:ext uri="{FF2B5EF4-FFF2-40B4-BE49-F238E27FC236}">
                <a16:creationId xmlns:a16="http://schemas.microsoft.com/office/drawing/2014/main" id="{8E825845-66DD-4B77-A729-CD97D156FE6C}"/>
              </a:ext>
            </a:extLst>
          </p:cNvPr>
          <p:cNvCxnSpPr>
            <a:cxnSpLocks/>
          </p:cNvCxnSpPr>
          <p:nvPr userDrawn="1"/>
        </p:nvCxnSpPr>
        <p:spPr>
          <a:xfrm>
            <a:off x="1301262" y="3496322"/>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spTree>
    <p:extLst>
      <p:ext uri="{BB962C8B-B14F-4D97-AF65-F5344CB8AC3E}">
        <p14:creationId xmlns:p14="http://schemas.microsoft.com/office/powerpoint/2010/main" val="5577936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Only">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34120D15-E48C-4FBE-BB95-24DB36D9F458}"/>
              </a:ext>
            </a:extLst>
          </p:cNvPr>
          <p:cNvSpPr>
            <a:spLocks noGrp="1"/>
          </p:cNvSpPr>
          <p:nvPr>
            <p:ph type="pic" sz="quarter" idx="14"/>
          </p:nvPr>
        </p:nvSpPr>
        <p:spPr>
          <a:xfrm>
            <a:off x="1366432" y="2530058"/>
            <a:ext cx="3707972" cy="3707971"/>
          </a:xfrm>
          <a:custGeom>
            <a:avLst/>
            <a:gdLst>
              <a:gd name="connsiteX0" fmla="*/ 1853986 w 3707972"/>
              <a:gd name="connsiteY0" fmla="*/ 0 h 3707971"/>
              <a:gd name="connsiteX1" fmla="*/ 3707972 w 3707972"/>
              <a:gd name="connsiteY1" fmla="*/ 1853986 h 3707971"/>
              <a:gd name="connsiteX2" fmla="*/ 2043545 w 3707972"/>
              <a:gd name="connsiteY2" fmla="*/ 3698400 h 3707971"/>
              <a:gd name="connsiteX3" fmla="*/ 1854006 w 3707972"/>
              <a:gd name="connsiteY3" fmla="*/ 3707971 h 3707971"/>
              <a:gd name="connsiteX4" fmla="*/ 1853966 w 3707972"/>
              <a:gd name="connsiteY4" fmla="*/ 3707971 h 3707971"/>
              <a:gd name="connsiteX5" fmla="*/ 1664427 w 3707972"/>
              <a:gd name="connsiteY5" fmla="*/ 3698400 h 3707971"/>
              <a:gd name="connsiteX6" fmla="*/ 0 w 3707972"/>
              <a:gd name="connsiteY6" fmla="*/ 1853986 h 3707971"/>
              <a:gd name="connsiteX7" fmla="*/ 1853986 w 3707972"/>
              <a:gd name="connsiteY7" fmla="*/ 0 h 370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7972" h="3707971">
                <a:moveTo>
                  <a:pt x="1853986" y="0"/>
                </a:moveTo>
                <a:cubicBezTo>
                  <a:pt x="2877914" y="0"/>
                  <a:pt x="3707972" y="830058"/>
                  <a:pt x="3707972" y="1853986"/>
                </a:cubicBezTo>
                <a:cubicBezTo>
                  <a:pt x="3707972" y="2813919"/>
                  <a:pt x="2978429" y="3603458"/>
                  <a:pt x="2043545" y="3698400"/>
                </a:cubicBezTo>
                <a:lnTo>
                  <a:pt x="1854006" y="3707971"/>
                </a:lnTo>
                <a:lnTo>
                  <a:pt x="1853966" y="3707971"/>
                </a:lnTo>
                <a:lnTo>
                  <a:pt x="1664427" y="3698400"/>
                </a:lnTo>
                <a:cubicBezTo>
                  <a:pt x="729543" y="3603458"/>
                  <a:pt x="0" y="2813919"/>
                  <a:pt x="0" y="1853986"/>
                </a:cubicBezTo>
                <a:cubicBezTo>
                  <a:pt x="0" y="830058"/>
                  <a:pt x="830058" y="0"/>
                  <a:pt x="1853986" y="0"/>
                </a:cubicBezTo>
                <a:close/>
              </a:path>
            </a:pathLst>
          </a:custGeom>
        </p:spPr>
        <p:txBody>
          <a:bodyPr wrap="square" anchor="ctr">
            <a:noAutofit/>
          </a:bodyPr>
          <a:lstStyle>
            <a:lvl1pPr algn="ctr">
              <a:buNone/>
              <a:defRPr sz="1600" b="1">
                <a:solidFill>
                  <a:schemeClr val="bg1"/>
                </a:solidFill>
              </a:defRPr>
            </a:lvl1pPr>
          </a:lstStyle>
          <a:p>
            <a:r>
              <a:rPr lang="en-US"/>
              <a:t>Click icon to add picture</a:t>
            </a:r>
            <a:endParaRPr lang="en-US" dirty="0"/>
          </a:p>
        </p:txBody>
      </p:sp>
      <p:sp>
        <p:nvSpPr>
          <p:cNvPr id="2" name="Title 1">
            <a:extLst>
              <a:ext uri="{FF2B5EF4-FFF2-40B4-BE49-F238E27FC236}">
                <a16:creationId xmlns:a16="http://schemas.microsoft.com/office/drawing/2014/main" id="{E969F227-D21C-48B3-828A-6BFA9585E82F}"/>
              </a:ext>
            </a:extLst>
          </p:cNvPr>
          <p:cNvSpPr>
            <a:spLocks noGrp="1"/>
          </p:cNvSpPr>
          <p:nvPr>
            <p:ph type="title" hasCustomPrompt="1"/>
          </p:nvPr>
        </p:nvSpPr>
        <p:spPr>
          <a:xfrm>
            <a:off x="5202936" y="585216"/>
            <a:ext cx="5833872" cy="2276856"/>
          </a:xfrm>
        </p:spPr>
        <p:txBody>
          <a:bodyPr anchor="b"/>
          <a:lstStyle>
            <a:lvl1pPr algn="r">
              <a:defRPr sz="6000" b="1" cap="all" spc="400" baseline="0">
                <a:solidFill>
                  <a:schemeClr val="bg1"/>
                </a:solidFill>
              </a:defRPr>
            </a:lvl1pPr>
          </a:lstStyle>
          <a:p>
            <a:r>
              <a:rPr lang="en-US" dirty="0"/>
              <a:t>Title</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rot="16200000">
            <a:off x="-548640" y="1938528"/>
            <a:ext cx="2788920" cy="365125"/>
          </a:xfrm>
        </p:spPr>
        <p:txBody>
          <a:bodyPr/>
          <a:lstStyle>
            <a:lvl1pPr>
              <a:defRPr>
                <a:solidFill>
                  <a:schemeClr val="bg1"/>
                </a:solidFill>
              </a:defRPr>
            </a:lvl1pPr>
          </a:lstStyle>
          <a:p>
            <a:r>
              <a:rPr lang="en-US" dirty="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8610600" y="201168"/>
            <a:ext cx="2743200" cy="365125"/>
          </a:xfrm>
        </p:spPr>
        <p:txBody>
          <a:bodyPr/>
          <a:lstStyle>
            <a:lvl1pPr>
              <a:defRPr>
                <a:solidFill>
                  <a:schemeClr val="bg1"/>
                </a:solidFill>
              </a:defRPr>
            </a:lvl1pPr>
          </a:lstStyle>
          <a:p>
            <a:fld id="{D8DA9DAA-006C-4F4B-980E-E3DF019B24E2}" type="slidenum">
              <a:rPr lang="en-US" smtClean="0"/>
              <a:pPr/>
              <a:t>‹#›</a:t>
            </a:fld>
            <a:endParaRPr lang="en-US" dirty="0"/>
          </a:p>
        </p:txBody>
      </p:sp>
      <p:cxnSp>
        <p:nvCxnSpPr>
          <p:cNvPr id="14" name="Straight Connector 13">
            <a:extLst>
              <a:ext uri="{FF2B5EF4-FFF2-40B4-BE49-F238E27FC236}">
                <a16:creationId xmlns:a16="http://schemas.microsoft.com/office/drawing/2014/main" id="{13AE7F8D-AE68-4A83-BAB5-3A97D473CE3C}"/>
              </a:ext>
            </a:extLst>
          </p:cNvPr>
          <p:cNvCxnSpPr>
            <a:cxnSpLocks/>
          </p:cNvCxnSpPr>
          <p:nvPr userDrawn="1"/>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p:nvPr>
        </p:nvSpPr>
        <p:spPr>
          <a:xfrm>
            <a:off x="5202936" y="3127248"/>
            <a:ext cx="5833872" cy="3118104"/>
          </a:xfrm>
        </p:spPr>
        <p:txBody>
          <a:bodyPr/>
          <a:lstStyle>
            <a:lvl1pPr marL="0" indent="0" algn="r">
              <a:buNone/>
              <a:defRPr sz="18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854754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E62FC6D8-DD87-4B93-8491-43C84EE63FE2}"/>
              </a:ext>
            </a:extLst>
          </p:cNvPr>
          <p:cNvSpPr>
            <a:spLocks noGrp="1"/>
          </p:cNvSpPr>
          <p:nvPr>
            <p:ph type="pic" sz="quarter" idx="13"/>
          </p:nvPr>
        </p:nvSpPr>
        <p:spPr>
          <a:xfrm>
            <a:off x="7451965" y="1665520"/>
            <a:ext cx="4266960" cy="4266968"/>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a:xfrm>
            <a:off x="804672" y="1335024"/>
            <a:ext cx="6190488" cy="1179576"/>
          </a:xfrm>
        </p:spPr>
        <p:txBody>
          <a:bodyPr lIns="91440" tIns="45720" rIns="91440" bIns="45720" anchor="b"/>
          <a:lstStyle>
            <a:lvl1pPr>
              <a:defRPr sz="5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850392" y="2825496"/>
            <a:ext cx="6190488" cy="3346704"/>
          </a:xfrm>
        </p:spPr>
        <p:txBody>
          <a:bodyPr/>
          <a:lstStyle>
            <a:lvl1pPr marL="0" indent="0">
              <a:lnSpc>
                <a:spcPct val="110000"/>
              </a:lnSpc>
              <a:buNone/>
              <a:defRPr sz="2000"/>
            </a:lvl1pPr>
            <a:lvl2pPr marL="228600">
              <a:defRPr sz="1800"/>
            </a:lvl2pPr>
            <a:lvl3pPr marL="457200">
              <a:defRPr sz="1600"/>
            </a:lvl3pPr>
            <a:lvl4pPr marL="685800">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7964424" y="621792"/>
            <a:ext cx="4114800" cy="365125"/>
          </a:xfrm>
        </p:spPr>
        <p:txBody>
          <a:bodyPr/>
          <a:lstStyle>
            <a:lvl1pPr>
              <a:defRPr baseline="0">
                <a:solidFill>
                  <a:schemeClr val="accent2"/>
                </a:solidFill>
              </a:defRPr>
            </a:lvl1pPr>
          </a:lstStyle>
          <a:p>
            <a:r>
              <a:rPr lang="en-US" dirty="0"/>
              <a:t>Presentation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9" name="Straight Connector 8">
            <a:extLst>
              <a:ext uri="{FF2B5EF4-FFF2-40B4-BE49-F238E27FC236}">
                <a16:creationId xmlns:a16="http://schemas.microsoft.com/office/drawing/2014/main" id="{FA8B3D0E-ED3F-46FA-AE79-5FEFDE9168E3}"/>
              </a:ext>
            </a:extLst>
          </p:cNvPr>
          <p:cNvCxnSpPr>
            <a:cxnSpLocks/>
          </p:cNvCxnSpPr>
          <p:nvPr userDrawn="1"/>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17" name="Graphic 10">
            <a:extLst>
              <a:ext uri="{FF2B5EF4-FFF2-40B4-BE49-F238E27FC236}">
                <a16:creationId xmlns:a16="http://schemas.microsoft.com/office/drawing/2014/main" id="{AAD06B87-D9B2-4F94-B734-A8F039A2033F}"/>
              </a:ext>
            </a:extLst>
          </p:cNvPr>
          <p:cNvSpPr/>
          <p:nvPr userDrawn="1"/>
        </p:nvSpPr>
        <p:spPr>
          <a:xfrm>
            <a:off x="11281590" y="2070656"/>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19" name="Graphic 11">
            <a:extLst>
              <a:ext uri="{FF2B5EF4-FFF2-40B4-BE49-F238E27FC236}">
                <a16:creationId xmlns:a16="http://schemas.microsoft.com/office/drawing/2014/main" id="{BB13A13C-36EA-4B13-9175-C5FE95B34D33}"/>
              </a:ext>
            </a:extLst>
          </p:cNvPr>
          <p:cNvSpPr/>
          <p:nvPr userDrawn="1"/>
        </p:nvSpPr>
        <p:spPr>
          <a:xfrm>
            <a:off x="10969280" y="178001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Tree>
    <p:extLst>
      <p:ext uri="{BB962C8B-B14F-4D97-AF65-F5344CB8AC3E}">
        <p14:creationId xmlns:p14="http://schemas.microsoft.com/office/powerpoint/2010/main" val="12333356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Section Header">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463040"/>
            <a:ext cx="9144000" cy="2340864"/>
          </a:xfrm>
        </p:spPr>
        <p:txBody>
          <a:bodyPr anchor="b">
            <a:normAutofit/>
          </a:bodyPr>
          <a:lstStyle>
            <a:lvl1pPr algn="ctr">
              <a:defRPr sz="6000" b="1" i="0" cap="all" baseline="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7048" y="3858768"/>
            <a:ext cx="9144000" cy="1325880"/>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Graphic 12">
            <a:extLst>
              <a:ext uri="{FF2B5EF4-FFF2-40B4-BE49-F238E27FC236}">
                <a16:creationId xmlns:a16="http://schemas.microsoft.com/office/drawing/2014/main" id="{8A41917E-4B97-447C-98AB-970D625F1DE6}"/>
              </a:ext>
            </a:extLst>
          </p:cNvPr>
          <p:cNvSpPr/>
          <p:nvPr userDrawn="1"/>
        </p:nvSpPr>
        <p:spPr>
          <a:xfrm>
            <a:off x="10772266" y="3054359"/>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5" name="Graphic 13">
            <a:extLst>
              <a:ext uri="{FF2B5EF4-FFF2-40B4-BE49-F238E27FC236}">
                <a16:creationId xmlns:a16="http://schemas.microsoft.com/office/drawing/2014/main" id="{3B3FD238-4561-4AF8-A1F1-185B0CAFE2AC}"/>
              </a:ext>
            </a:extLst>
          </p:cNvPr>
          <p:cNvSpPr/>
          <p:nvPr userDrawn="1"/>
        </p:nvSpPr>
        <p:spPr>
          <a:xfrm>
            <a:off x="10724364" y="2515838"/>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dirty="0"/>
          </a:p>
        </p:txBody>
      </p:sp>
      <p:sp>
        <p:nvSpPr>
          <p:cNvPr id="6" name="Graphic 15">
            <a:extLst>
              <a:ext uri="{FF2B5EF4-FFF2-40B4-BE49-F238E27FC236}">
                <a16:creationId xmlns:a16="http://schemas.microsoft.com/office/drawing/2014/main" id="{BAB9414C-AE69-4648-873E-9CE6B2DF8A71}"/>
              </a:ext>
            </a:extLst>
          </p:cNvPr>
          <p:cNvSpPr/>
          <p:nvPr userDrawn="1"/>
        </p:nvSpPr>
        <p:spPr>
          <a:xfrm>
            <a:off x="11024834" y="278757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dirty="0"/>
          </a:p>
        </p:txBody>
      </p:sp>
      <p:sp>
        <p:nvSpPr>
          <p:cNvPr id="7" name="Graphic 22">
            <a:extLst>
              <a:ext uri="{FF2B5EF4-FFF2-40B4-BE49-F238E27FC236}">
                <a16:creationId xmlns:a16="http://schemas.microsoft.com/office/drawing/2014/main" id="{3BF75235-4E6E-4184-82A5-EE6FE7993BBC}"/>
              </a:ext>
            </a:extLst>
          </p:cNvPr>
          <p:cNvSpPr/>
          <p:nvPr userDrawn="1"/>
        </p:nvSpPr>
        <p:spPr>
          <a:xfrm>
            <a:off x="1261869" y="2633448"/>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endParaRPr lang="en-US" dirty="0"/>
          </a:p>
        </p:txBody>
      </p:sp>
      <p:sp>
        <p:nvSpPr>
          <p:cNvPr id="11" name="Graphic 21">
            <a:extLst>
              <a:ext uri="{FF2B5EF4-FFF2-40B4-BE49-F238E27FC236}">
                <a16:creationId xmlns:a16="http://schemas.microsoft.com/office/drawing/2014/main" id="{E66FE37C-2F4B-42DA-BFF6-92DD00BDC49B}"/>
              </a:ext>
            </a:extLst>
          </p:cNvPr>
          <p:cNvSpPr/>
          <p:nvPr userDrawn="1"/>
        </p:nvSpPr>
        <p:spPr>
          <a:xfrm>
            <a:off x="1064053" y="3083338"/>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chemeClr val="bg1"/>
          </a:solidFill>
          <a:ln w="469" cap="flat">
            <a:noFill/>
            <a:prstDash val="solid"/>
            <a:miter/>
          </a:ln>
        </p:spPr>
        <p:txBody>
          <a:bodyPr rtlCol="0" anchor="ctr"/>
          <a:lstStyle/>
          <a:p>
            <a:endParaRPr lang="en-US" dirty="0"/>
          </a:p>
        </p:txBody>
      </p:sp>
      <p:sp>
        <p:nvSpPr>
          <p:cNvPr id="13" name="Graphic 23">
            <a:extLst>
              <a:ext uri="{FF2B5EF4-FFF2-40B4-BE49-F238E27FC236}">
                <a16:creationId xmlns:a16="http://schemas.microsoft.com/office/drawing/2014/main" id="{DDD38822-731A-48DA-A8A0-FBBAF7A6D65D}"/>
              </a:ext>
            </a:extLst>
          </p:cNvPr>
          <p:cNvSpPr/>
          <p:nvPr userDrawn="1"/>
        </p:nvSpPr>
        <p:spPr>
          <a:xfrm>
            <a:off x="1413405" y="3492870"/>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endParaRPr lang="en-US" dirty="0"/>
          </a:p>
        </p:txBody>
      </p:sp>
    </p:spTree>
    <p:extLst>
      <p:ext uri="{BB962C8B-B14F-4D97-AF65-F5344CB8AC3E}">
        <p14:creationId xmlns:p14="http://schemas.microsoft.com/office/powerpoint/2010/main" val="2035747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a:lstStyle>
            <a:lvl1pPr>
              <a:defRPr sz="5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259963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6391656" y="841248"/>
            <a:ext cx="4434840" cy="3236976"/>
          </a:xfrm>
        </p:spPr>
        <p:txBody>
          <a:bodyPr anchor="b"/>
          <a:lstStyle>
            <a:lvl1pPr algn="l">
              <a:lnSpc>
                <a:spcPct val="110000"/>
              </a:lnSpc>
              <a:spcBef>
                <a:spcPts val="1000"/>
              </a:spcBef>
              <a:defRPr sz="3600" b="0" i="0" cap="none"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5" y="4498848"/>
            <a:ext cx="4434835" cy="510474"/>
          </a:xfrm>
        </p:spPr>
        <p:txBody>
          <a:bodyPr/>
          <a:lstStyle>
            <a:lvl1pPr marL="0" indent="0" algn="l">
              <a:lnSpc>
                <a:spcPct val="11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6"/>
            <a:ext cx="3547872" cy="365125"/>
          </a:xfrm>
        </p:spPr>
        <p:txBody>
          <a:bodyPr/>
          <a:lstStyle>
            <a:lvl1pPr>
              <a:defRPr>
                <a:solidFill>
                  <a:schemeClr val="accent2"/>
                </a:solidFill>
              </a:defRPr>
            </a:lvl1pPr>
          </a:lstStyle>
          <a:p>
            <a:r>
              <a:rPr lang="en-US" dirty="0"/>
              <a:t>Presentation Title</a:t>
            </a:r>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01752"/>
            <a:ext cx="5221224" cy="6263640"/>
          </a:xfrm>
        </p:spPr>
        <p:txBody>
          <a:bodyPr anchor="ctr"/>
          <a:lstStyle>
            <a:lvl1pPr algn="ctr">
              <a:buNone/>
              <a:defRPr>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28191233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3_Title and Content">
    <p:bg>
      <p:bgPr>
        <a:gradFill>
          <a:gsLst>
            <a:gs pos="100000">
              <a:schemeClr val="accent4"/>
            </a:gs>
            <a:gs pos="0">
              <a:schemeClr val="accent2"/>
            </a:gs>
          </a:gsLst>
          <a:lin ang="189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hasCustomPrompt="1"/>
          </p:nvPr>
        </p:nvSpPr>
        <p:spPr>
          <a:xfrm>
            <a:off x="576072" y="365125"/>
            <a:ext cx="10771632" cy="1325563"/>
          </a:xfrm>
        </p:spPr>
        <p:txBody>
          <a:bodyPr/>
          <a:lstStyle>
            <a:lvl1pPr>
              <a:defRPr sz="5400" b="1" cap="all" baseline="0">
                <a:solidFill>
                  <a:schemeClr val="bg1"/>
                </a:solidFill>
              </a:defRPr>
            </a:lvl1pPr>
          </a:lstStyle>
          <a:p>
            <a:r>
              <a:rPr lang="en-US" dirty="0"/>
              <a:t>Title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576072" y="1825625"/>
            <a:ext cx="10771632"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8503920" y="841248"/>
            <a:ext cx="3630168" cy="365125"/>
          </a:xfrm>
        </p:spPr>
        <p:txBody>
          <a:bodyPr/>
          <a:lstStyle>
            <a:lvl1pPr>
              <a:defRPr>
                <a:solidFill>
                  <a:schemeClr val="bg1"/>
                </a:solidFill>
              </a:defRPr>
            </a:lvl1pPr>
          </a:lstStyle>
          <a:p>
            <a:r>
              <a:rPr lang="en-US" dirty="0"/>
              <a:t>Presentation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lvl1pPr>
              <a:defRPr>
                <a:solidFill>
                  <a:schemeClr val="bg1"/>
                </a:solidFill>
              </a:defRPr>
            </a:lvl1pPr>
          </a:lstStyle>
          <a:p>
            <a:fld id="{D8DA9DAA-006C-4F4B-980E-E3DF019B24E2}" type="slidenum">
              <a:rPr lang="en-US" smtClean="0"/>
              <a:pPr/>
              <a:t>‹#›</a:t>
            </a:fld>
            <a:endParaRPr lang="en-US" dirty="0"/>
          </a:p>
        </p:txBody>
      </p:sp>
      <p:sp>
        <p:nvSpPr>
          <p:cNvPr id="9" name="Graphic 22">
            <a:extLst>
              <a:ext uri="{FF2B5EF4-FFF2-40B4-BE49-F238E27FC236}">
                <a16:creationId xmlns:a16="http://schemas.microsoft.com/office/drawing/2014/main" id="{4EADA2ED-8A8C-4D17-8798-F26BF3B4CE25}"/>
              </a:ext>
            </a:extLst>
          </p:cNvPr>
          <p:cNvSpPr/>
          <p:nvPr userDrawn="1"/>
        </p:nvSpPr>
        <p:spPr>
          <a:xfrm>
            <a:off x="11202264" y="344083"/>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endParaRPr lang="en-US" dirty="0"/>
          </a:p>
        </p:txBody>
      </p:sp>
      <p:sp>
        <p:nvSpPr>
          <p:cNvPr id="11" name="Graphic 23">
            <a:extLst>
              <a:ext uri="{FF2B5EF4-FFF2-40B4-BE49-F238E27FC236}">
                <a16:creationId xmlns:a16="http://schemas.microsoft.com/office/drawing/2014/main" id="{54AB3A25-6605-4446-9E53-ACEECD25E27B}"/>
              </a:ext>
            </a:extLst>
          </p:cNvPr>
          <p:cNvSpPr/>
          <p:nvPr userDrawn="1"/>
        </p:nvSpPr>
        <p:spPr>
          <a:xfrm>
            <a:off x="11563141" y="590910"/>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endParaRPr lang="en-US" dirty="0"/>
          </a:p>
        </p:txBody>
      </p:sp>
    </p:spTree>
    <p:extLst>
      <p:ext uri="{BB962C8B-B14F-4D97-AF65-F5344CB8AC3E}">
        <p14:creationId xmlns:p14="http://schemas.microsoft.com/office/powerpoint/2010/main" val="21643216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1444752" y="1825625"/>
            <a:ext cx="4553712" cy="4351338"/>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784848" y="1825625"/>
            <a:ext cx="4553712" cy="4351338"/>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0" name="Graphic 15">
            <a:extLst>
              <a:ext uri="{FF2B5EF4-FFF2-40B4-BE49-F238E27FC236}">
                <a16:creationId xmlns:a16="http://schemas.microsoft.com/office/drawing/2014/main" id="{D8685329-C6A1-4CB4-8AAE-150D0341F6A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2" name="Graphic 16">
            <a:extLst>
              <a:ext uri="{FF2B5EF4-FFF2-40B4-BE49-F238E27FC236}">
                <a16:creationId xmlns:a16="http://schemas.microsoft.com/office/drawing/2014/main" id="{83CE1DAA-30A3-41AE-8AE1-A7EE5C48A6F3}"/>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4" name="Graphic 14">
            <a:extLst>
              <a:ext uri="{FF2B5EF4-FFF2-40B4-BE49-F238E27FC236}">
                <a16:creationId xmlns:a16="http://schemas.microsoft.com/office/drawing/2014/main" id="{065162DD-7ACB-4F9C-90DD-24C743035892}"/>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Tree>
    <p:extLst>
      <p:ext uri="{BB962C8B-B14F-4D97-AF65-F5344CB8AC3E}">
        <p14:creationId xmlns:p14="http://schemas.microsoft.com/office/powerpoint/2010/main" val="1004323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1444752" y="1681163"/>
            <a:ext cx="45537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1444752" y="2505075"/>
            <a:ext cx="4553712"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784848" y="1681163"/>
            <a:ext cx="45537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784848" y="2505075"/>
            <a:ext cx="4553712"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4" name="Graphic 16">
            <a:extLst>
              <a:ext uri="{FF2B5EF4-FFF2-40B4-BE49-F238E27FC236}">
                <a16:creationId xmlns:a16="http://schemas.microsoft.com/office/drawing/2014/main" id="{9BBD3F4B-0836-48C5-AC68-747456D1DD50}"/>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6" name="Graphic 14">
            <a:extLst>
              <a:ext uri="{FF2B5EF4-FFF2-40B4-BE49-F238E27FC236}">
                <a16:creationId xmlns:a16="http://schemas.microsoft.com/office/drawing/2014/main" id="{9B4398D5-99F4-4F83-AA77-9B4177648CAF}"/>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Tree>
    <p:extLst>
      <p:ext uri="{BB962C8B-B14F-4D97-AF65-F5344CB8AC3E}">
        <p14:creationId xmlns:p14="http://schemas.microsoft.com/office/powerpoint/2010/main" val="5494569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1444752" y="1681163"/>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1444752" y="2505075"/>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4983480" y="1681163"/>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4983480" y="2505075"/>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4" name="Graphic 16">
            <a:extLst>
              <a:ext uri="{FF2B5EF4-FFF2-40B4-BE49-F238E27FC236}">
                <a16:creationId xmlns:a16="http://schemas.microsoft.com/office/drawing/2014/main" id="{9BBD3F4B-0836-48C5-AC68-747456D1DD50}"/>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6" name="Graphic 14">
            <a:extLst>
              <a:ext uri="{FF2B5EF4-FFF2-40B4-BE49-F238E27FC236}">
                <a16:creationId xmlns:a16="http://schemas.microsoft.com/office/drawing/2014/main" id="{9B4398D5-99F4-4F83-AA77-9B4177648CAF}"/>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15" name="Text Placeholder 4">
            <a:extLst>
              <a:ext uri="{FF2B5EF4-FFF2-40B4-BE49-F238E27FC236}">
                <a16:creationId xmlns:a16="http://schemas.microsoft.com/office/drawing/2014/main" id="{2D693B15-7265-4478-9579-62FCD5222D04}"/>
              </a:ext>
            </a:extLst>
          </p:cNvPr>
          <p:cNvSpPr>
            <a:spLocks noGrp="1"/>
          </p:cNvSpPr>
          <p:nvPr>
            <p:ph type="body" sz="quarter" idx="13"/>
          </p:nvPr>
        </p:nvSpPr>
        <p:spPr>
          <a:xfrm>
            <a:off x="8531352" y="1769269"/>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Content Placeholder 5">
            <a:extLst>
              <a:ext uri="{FF2B5EF4-FFF2-40B4-BE49-F238E27FC236}">
                <a16:creationId xmlns:a16="http://schemas.microsoft.com/office/drawing/2014/main" id="{48F9E92F-BB16-4896-A47F-6497C3D705B9}"/>
              </a:ext>
            </a:extLst>
          </p:cNvPr>
          <p:cNvSpPr>
            <a:spLocks noGrp="1"/>
          </p:cNvSpPr>
          <p:nvPr>
            <p:ph sz="quarter" idx="14"/>
          </p:nvPr>
        </p:nvSpPr>
        <p:spPr>
          <a:xfrm>
            <a:off x="8531352" y="2593181"/>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2639984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hasCustomPrompt="1"/>
          </p:nvPr>
        </p:nvSpPr>
        <p:spPr>
          <a:xfrm>
            <a:off x="6391656" y="804672"/>
            <a:ext cx="4434840" cy="886968"/>
          </a:xfrm>
        </p:spPr>
        <p:txBody>
          <a:bodyPr anchor="b"/>
          <a:lstStyle>
            <a:lvl1pPr algn="l">
              <a:defRPr sz="5400" b="0" i="0" cap="none" baseline="0"/>
            </a:lvl1pPr>
          </a:lstStyle>
          <a:p>
            <a:r>
              <a:rPr lang="en-US" dirty="0"/>
              <a:t>Title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4" y="1801368"/>
            <a:ext cx="4434840" cy="4754880"/>
          </a:xfrm>
        </p:spPr>
        <p:txBody>
          <a:bodyPr>
            <a:normAutofit/>
          </a:bodyPr>
          <a:lstStyle>
            <a:lvl1pPr marL="0" indent="0" algn="l">
              <a:lnSpc>
                <a:spcPct val="11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6"/>
            <a:ext cx="3547872" cy="365125"/>
          </a:xfrm>
        </p:spPr>
        <p:txBody>
          <a:bodyPr/>
          <a:lstStyle>
            <a:lvl1pPr>
              <a:defRPr>
                <a:solidFill>
                  <a:schemeClr val="accent2"/>
                </a:solidFill>
              </a:defRPr>
            </a:lvl1pPr>
          </a:lstStyle>
          <a:p>
            <a:r>
              <a:rPr lang="en-US" dirty="0"/>
              <a:t>Presentation Title</a:t>
            </a:r>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108960"/>
            <a:ext cx="5221224" cy="3447288"/>
          </a:xfrm>
        </p:spPr>
        <p:txBody>
          <a:bodyPr anchor="ctr"/>
          <a:lstStyle>
            <a:lvl1pPr algn="ctr">
              <a:buNone/>
              <a:defRPr>
                <a:solidFill>
                  <a:schemeClr val="bg1"/>
                </a:solidFill>
              </a:defRPr>
            </a:lvl1pPr>
          </a:lstStyle>
          <a:p>
            <a:r>
              <a:rPr lang="en-US"/>
              <a:t>Click icon to add picture</a:t>
            </a:r>
            <a:endParaRPr lang="en-US" dirty="0"/>
          </a:p>
        </p:txBody>
      </p:sp>
      <p:sp>
        <p:nvSpPr>
          <p:cNvPr id="10" name="Picture Placeholder 12">
            <a:extLst>
              <a:ext uri="{FF2B5EF4-FFF2-40B4-BE49-F238E27FC236}">
                <a16:creationId xmlns:a16="http://schemas.microsoft.com/office/drawing/2014/main" id="{F146D6C1-343E-4F97-A565-55BBB15F4C77}"/>
              </a:ext>
            </a:extLst>
          </p:cNvPr>
          <p:cNvSpPr>
            <a:spLocks noGrp="1"/>
          </p:cNvSpPr>
          <p:nvPr>
            <p:ph type="pic" sz="quarter" idx="14"/>
          </p:nvPr>
        </p:nvSpPr>
        <p:spPr>
          <a:xfrm>
            <a:off x="283464" y="301752"/>
            <a:ext cx="2459736" cy="2505456"/>
          </a:xfrm>
        </p:spPr>
        <p:txBody>
          <a:bodyPr anchor="ctr"/>
          <a:lstStyle>
            <a:lvl1pPr algn="ctr">
              <a:buNone/>
              <a:defRPr>
                <a:solidFill>
                  <a:schemeClr val="bg1"/>
                </a:solidFill>
              </a:defRPr>
            </a:lvl1pPr>
          </a:lstStyle>
          <a:p>
            <a:r>
              <a:rPr lang="en-US"/>
              <a:t>Click icon to add picture</a:t>
            </a:r>
            <a:endParaRPr lang="en-US" dirty="0"/>
          </a:p>
        </p:txBody>
      </p:sp>
      <p:sp>
        <p:nvSpPr>
          <p:cNvPr id="11" name="Picture Placeholder 12">
            <a:extLst>
              <a:ext uri="{FF2B5EF4-FFF2-40B4-BE49-F238E27FC236}">
                <a16:creationId xmlns:a16="http://schemas.microsoft.com/office/drawing/2014/main" id="{BA123E2D-4554-47D5-B0EC-0C47EDB41626}"/>
              </a:ext>
            </a:extLst>
          </p:cNvPr>
          <p:cNvSpPr>
            <a:spLocks noGrp="1"/>
          </p:cNvSpPr>
          <p:nvPr>
            <p:ph type="pic" sz="quarter" idx="15"/>
          </p:nvPr>
        </p:nvSpPr>
        <p:spPr>
          <a:xfrm>
            <a:off x="3044952" y="301752"/>
            <a:ext cx="2459736" cy="2505456"/>
          </a:xfrm>
        </p:spPr>
        <p:txBody>
          <a:bodyPr anchor="ctr"/>
          <a:lstStyle>
            <a:lvl1pPr algn="ctr">
              <a:buNone/>
              <a:defRPr>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30257782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Only">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33" name="Picture Placeholder 32">
            <a:extLst>
              <a:ext uri="{FF2B5EF4-FFF2-40B4-BE49-F238E27FC236}">
                <a16:creationId xmlns:a16="http://schemas.microsoft.com/office/drawing/2014/main" id="{3186EA6A-5CD5-4DF7-9C8A-EDFAF28A80D9}"/>
              </a:ext>
            </a:extLst>
          </p:cNvPr>
          <p:cNvSpPr>
            <a:spLocks noGrp="1"/>
          </p:cNvSpPr>
          <p:nvPr>
            <p:ph type="pic" sz="quarter" idx="14"/>
          </p:nvPr>
        </p:nvSpPr>
        <p:spPr>
          <a:xfrm>
            <a:off x="1777111" y="407499"/>
            <a:ext cx="1952279" cy="1952279"/>
          </a:xfrm>
          <a:custGeom>
            <a:avLst/>
            <a:gdLst>
              <a:gd name="connsiteX0" fmla="*/ 976140 w 1952279"/>
              <a:gd name="connsiteY0" fmla="*/ 0 h 1952279"/>
              <a:gd name="connsiteX1" fmla="*/ 1952279 w 1952279"/>
              <a:gd name="connsiteY1" fmla="*/ 976140 h 1952279"/>
              <a:gd name="connsiteX2" fmla="*/ 976140 w 1952279"/>
              <a:gd name="connsiteY2" fmla="*/ 1952279 h 1952279"/>
              <a:gd name="connsiteX3" fmla="*/ 0 w 1952279"/>
              <a:gd name="connsiteY3" fmla="*/ 976140 h 1952279"/>
              <a:gd name="connsiteX4" fmla="*/ 976140 w 1952279"/>
              <a:gd name="connsiteY4" fmla="*/ 0 h 19522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279" h="1952279">
                <a:moveTo>
                  <a:pt x="976140" y="0"/>
                </a:moveTo>
                <a:cubicBezTo>
                  <a:pt x="1515247" y="0"/>
                  <a:pt x="1952279" y="437033"/>
                  <a:pt x="1952279" y="976140"/>
                </a:cubicBezTo>
                <a:cubicBezTo>
                  <a:pt x="1952279" y="1515246"/>
                  <a:pt x="1515247" y="1952279"/>
                  <a:pt x="976140" y="1952279"/>
                </a:cubicBezTo>
                <a:cubicBezTo>
                  <a:pt x="437033" y="1952279"/>
                  <a:pt x="0" y="1515246"/>
                  <a:pt x="0" y="976140"/>
                </a:cubicBezTo>
                <a:cubicBezTo>
                  <a:pt x="0" y="437033"/>
                  <a:pt x="437033" y="0"/>
                  <a:pt x="976140"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32" name="Picture Placeholder 31">
            <a:extLst>
              <a:ext uri="{FF2B5EF4-FFF2-40B4-BE49-F238E27FC236}">
                <a16:creationId xmlns:a16="http://schemas.microsoft.com/office/drawing/2014/main" id="{83D5117F-F235-498D-99A5-9DE2D665576C}"/>
              </a:ext>
            </a:extLst>
          </p:cNvPr>
          <p:cNvSpPr>
            <a:spLocks noGrp="1"/>
          </p:cNvSpPr>
          <p:nvPr>
            <p:ph type="pic" sz="quarter" idx="15"/>
          </p:nvPr>
        </p:nvSpPr>
        <p:spPr>
          <a:xfrm>
            <a:off x="3528345" y="1972581"/>
            <a:ext cx="2290065" cy="2273502"/>
          </a:xfrm>
          <a:custGeom>
            <a:avLst/>
            <a:gdLst>
              <a:gd name="connsiteX0" fmla="*/ 1145032 w 2290065"/>
              <a:gd name="connsiteY0" fmla="*/ 0 h 2273502"/>
              <a:gd name="connsiteX1" fmla="*/ 2290065 w 2290065"/>
              <a:gd name="connsiteY1" fmla="*/ 1145033 h 2273502"/>
              <a:gd name="connsiteX2" fmla="*/ 1375797 w 2290065"/>
              <a:gd name="connsiteY2" fmla="*/ 2266803 h 2273502"/>
              <a:gd name="connsiteX3" fmla="*/ 1331903 w 2290065"/>
              <a:gd name="connsiteY3" fmla="*/ 2273502 h 2273502"/>
              <a:gd name="connsiteX4" fmla="*/ 958162 w 2290065"/>
              <a:gd name="connsiteY4" fmla="*/ 2273502 h 2273502"/>
              <a:gd name="connsiteX5" fmla="*/ 914268 w 2290065"/>
              <a:gd name="connsiteY5" fmla="*/ 2266803 h 2273502"/>
              <a:gd name="connsiteX6" fmla="*/ 5911 w 2290065"/>
              <a:gd name="connsiteY6" fmla="*/ 1262106 h 2273502"/>
              <a:gd name="connsiteX7" fmla="*/ 0 w 2290065"/>
              <a:gd name="connsiteY7" fmla="*/ 1145053 h 2273502"/>
              <a:gd name="connsiteX8" fmla="*/ 0 w 2290065"/>
              <a:gd name="connsiteY8" fmla="*/ 1145014 h 2273502"/>
              <a:gd name="connsiteX9" fmla="*/ 5911 w 2290065"/>
              <a:gd name="connsiteY9" fmla="*/ 1027960 h 2273502"/>
              <a:gd name="connsiteX10" fmla="*/ 1145032 w 2290065"/>
              <a:gd name="connsiteY10" fmla="*/ 0 h 2273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290065" h="2273502">
                <a:moveTo>
                  <a:pt x="1145032" y="0"/>
                </a:moveTo>
                <a:cubicBezTo>
                  <a:pt x="1777417" y="0"/>
                  <a:pt x="2290065" y="512649"/>
                  <a:pt x="2290065" y="1145033"/>
                </a:cubicBezTo>
                <a:cubicBezTo>
                  <a:pt x="2290065" y="1698370"/>
                  <a:pt x="1897569" y="2160033"/>
                  <a:pt x="1375797" y="2266803"/>
                </a:cubicBezTo>
                <a:lnTo>
                  <a:pt x="1331903" y="2273502"/>
                </a:lnTo>
                <a:lnTo>
                  <a:pt x="958162" y="2273502"/>
                </a:lnTo>
                <a:lnTo>
                  <a:pt x="914268" y="2266803"/>
                </a:lnTo>
                <a:cubicBezTo>
                  <a:pt x="429765" y="2167660"/>
                  <a:pt x="56730" y="1762511"/>
                  <a:pt x="5911" y="1262106"/>
                </a:cubicBezTo>
                <a:lnTo>
                  <a:pt x="0" y="1145053"/>
                </a:lnTo>
                <a:lnTo>
                  <a:pt x="0" y="1145014"/>
                </a:lnTo>
                <a:lnTo>
                  <a:pt x="5911" y="1027960"/>
                </a:lnTo>
                <a:cubicBezTo>
                  <a:pt x="64548" y="450571"/>
                  <a:pt x="552172" y="0"/>
                  <a:pt x="1145032"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31" name="Picture Placeholder 30">
            <a:extLst>
              <a:ext uri="{FF2B5EF4-FFF2-40B4-BE49-F238E27FC236}">
                <a16:creationId xmlns:a16="http://schemas.microsoft.com/office/drawing/2014/main" id="{E1E0A794-F1D3-4628-B5B1-9D48AB34C3D4}"/>
              </a:ext>
            </a:extLst>
          </p:cNvPr>
          <p:cNvSpPr>
            <a:spLocks noGrp="1"/>
          </p:cNvSpPr>
          <p:nvPr>
            <p:ph type="pic" sz="quarter" idx="16"/>
          </p:nvPr>
        </p:nvSpPr>
        <p:spPr>
          <a:xfrm>
            <a:off x="5579539" y="4386312"/>
            <a:ext cx="3119293" cy="2462810"/>
          </a:xfrm>
          <a:custGeom>
            <a:avLst/>
            <a:gdLst>
              <a:gd name="connsiteX0" fmla="*/ 1559647 w 3119293"/>
              <a:gd name="connsiteY0" fmla="*/ 0 h 2462810"/>
              <a:gd name="connsiteX1" fmla="*/ 3119293 w 3119293"/>
              <a:gd name="connsiteY1" fmla="*/ 1559647 h 2462810"/>
              <a:gd name="connsiteX2" fmla="*/ 2852930 w 3119293"/>
              <a:gd name="connsiteY2" fmla="*/ 2431660 h 2462810"/>
              <a:gd name="connsiteX3" fmla="*/ 2829636 w 3119293"/>
              <a:gd name="connsiteY3" fmla="*/ 2462810 h 2462810"/>
              <a:gd name="connsiteX4" fmla="*/ 289658 w 3119293"/>
              <a:gd name="connsiteY4" fmla="*/ 2462810 h 2462810"/>
              <a:gd name="connsiteX5" fmla="*/ 266363 w 3119293"/>
              <a:gd name="connsiteY5" fmla="*/ 2431660 h 2462810"/>
              <a:gd name="connsiteX6" fmla="*/ 0 w 3119293"/>
              <a:gd name="connsiteY6" fmla="*/ 1559647 h 2462810"/>
              <a:gd name="connsiteX7" fmla="*/ 1559647 w 3119293"/>
              <a:gd name="connsiteY7" fmla="*/ 0 h 2462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19293" h="2462810">
                <a:moveTo>
                  <a:pt x="1559647" y="0"/>
                </a:moveTo>
                <a:cubicBezTo>
                  <a:pt x="2421016" y="0"/>
                  <a:pt x="3119293" y="698278"/>
                  <a:pt x="3119293" y="1559647"/>
                </a:cubicBezTo>
                <a:cubicBezTo>
                  <a:pt x="3119293" y="1882660"/>
                  <a:pt x="3021098" y="2182739"/>
                  <a:pt x="2852930" y="2431660"/>
                </a:cubicBezTo>
                <a:lnTo>
                  <a:pt x="2829636" y="2462810"/>
                </a:lnTo>
                <a:lnTo>
                  <a:pt x="289658" y="2462810"/>
                </a:lnTo>
                <a:lnTo>
                  <a:pt x="266363" y="2431660"/>
                </a:lnTo>
                <a:cubicBezTo>
                  <a:pt x="98195" y="2182739"/>
                  <a:pt x="0" y="1882660"/>
                  <a:pt x="0" y="1559647"/>
                </a:cubicBezTo>
                <a:cubicBezTo>
                  <a:pt x="0" y="698278"/>
                  <a:pt x="698278" y="0"/>
                  <a:pt x="1559647"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30" name="Picture Placeholder 29">
            <a:extLst>
              <a:ext uri="{FF2B5EF4-FFF2-40B4-BE49-F238E27FC236}">
                <a16:creationId xmlns:a16="http://schemas.microsoft.com/office/drawing/2014/main" id="{B8D3F45B-B631-47D3-A33C-71CEC2B3602C}"/>
              </a:ext>
            </a:extLst>
          </p:cNvPr>
          <p:cNvSpPr>
            <a:spLocks noGrp="1"/>
          </p:cNvSpPr>
          <p:nvPr>
            <p:ph type="pic" sz="quarter" idx="17"/>
          </p:nvPr>
        </p:nvSpPr>
        <p:spPr>
          <a:xfrm>
            <a:off x="1092905" y="4018982"/>
            <a:ext cx="3854161" cy="2839018"/>
          </a:xfrm>
          <a:custGeom>
            <a:avLst/>
            <a:gdLst>
              <a:gd name="connsiteX0" fmla="*/ 1927061 w 3854161"/>
              <a:gd name="connsiteY0" fmla="*/ 0 h 2839018"/>
              <a:gd name="connsiteX1" fmla="*/ 1927101 w 3854161"/>
              <a:gd name="connsiteY1" fmla="*/ 0 h 2839018"/>
              <a:gd name="connsiteX2" fmla="*/ 2124114 w 3854161"/>
              <a:gd name="connsiteY2" fmla="*/ 9948 h 2839018"/>
              <a:gd name="connsiteX3" fmla="*/ 3854161 w 3854161"/>
              <a:gd name="connsiteY3" fmla="*/ 1927080 h 2839018"/>
              <a:gd name="connsiteX4" fmla="*/ 3702722 w 3854161"/>
              <a:gd name="connsiteY4" fmla="*/ 2677187 h 2839018"/>
              <a:gd name="connsiteX5" fmla="*/ 3624763 w 3854161"/>
              <a:gd name="connsiteY5" fmla="*/ 2839018 h 2839018"/>
              <a:gd name="connsiteX6" fmla="*/ 229398 w 3854161"/>
              <a:gd name="connsiteY6" fmla="*/ 2839018 h 2839018"/>
              <a:gd name="connsiteX7" fmla="*/ 151440 w 3854161"/>
              <a:gd name="connsiteY7" fmla="*/ 2677187 h 2839018"/>
              <a:gd name="connsiteX8" fmla="*/ 0 w 3854161"/>
              <a:gd name="connsiteY8" fmla="*/ 1927080 h 2839018"/>
              <a:gd name="connsiteX9" fmla="*/ 1730048 w 3854161"/>
              <a:gd name="connsiteY9" fmla="*/ 9948 h 28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54161" h="2839018">
                <a:moveTo>
                  <a:pt x="1927061" y="0"/>
                </a:moveTo>
                <a:lnTo>
                  <a:pt x="1927101" y="0"/>
                </a:lnTo>
                <a:lnTo>
                  <a:pt x="2124114" y="9948"/>
                </a:lnTo>
                <a:cubicBezTo>
                  <a:pt x="3095856" y="108634"/>
                  <a:pt x="3854161" y="929301"/>
                  <a:pt x="3854161" y="1927080"/>
                </a:cubicBezTo>
                <a:cubicBezTo>
                  <a:pt x="3854161" y="2193154"/>
                  <a:pt x="3800237" y="2446634"/>
                  <a:pt x="3702722" y="2677187"/>
                </a:cubicBezTo>
                <a:lnTo>
                  <a:pt x="3624763" y="2839018"/>
                </a:lnTo>
                <a:lnTo>
                  <a:pt x="229398" y="2839018"/>
                </a:lnTo>
                <a:lnTo>
                  <a:pt x="151440" y="2677187"/>
                </a:lnTo>
                <a:cubicBezTo>
                  <a:pt x="53924" y="2446634"/>
                  <a:pt x="0" y="2193154"/>
                  <a:pt x="0" y="1927080"/>
                </a:cubicBezTo>
                <a:cubicBezTo>
                  <a:pt x="0" y="929301"/>
                  <a:pt x="758305" y="108634"/>
                  <a:pt x="1730048" y="9948"/>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a:xfrm>
            <a:off x="5760720" y="585216"/>
            <a:ext cx="5276088" cy="2276856"/>
          </a:xfrm>
        </p:spPr>
        <p:txBody>
          <a:bodyPr anchor="b"/>
          <a:lstStyle>
            <a:lvl1pPr algn="r">
              <a:defRPr sz="4800" b="1" cap="all" spc="400" baseline="0">
                <a:solidFill>
                  <a:schemeClr val="bg1"/>
                </a:solidFill>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rot="16200000">
            <a:off x="-548640" y="1938528"/>
            <a:ext cx="2788920" cy="365125"/>
          </a:xfrm>
        </p:spPr>
        <p:txBody>
          <a:bodyPr/>
          <a:lstStyle>
            <a:lvl1pPr>
              <a:defRPr>
                <a:solidFill>
                  <a:schemeClr val="bg1"/>
                </a:solidFill>
              </a:defRPr>
            </a:lvl1pPr>
          </a:lstStyle>
          <a:p>
            <a:r>
              <a:rPr lang="en-US" dirty="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8610600" y="201168"/>
            <a:ext cx="2743200" cy="365125"/>
          </a:xfrm>
        </p:spPr>
        <p:txBody>
          <a:bodyPr/>
          <a:lstStyle>
            <a:lvl1pPr>
              <a:defRPr>
                <a:solidFill>
                  <a:schemeClr val="bg1"/>
                </a:solidFill>
              </a:defRPr>
            </a:lvl1pPr>
          </a:lstStyle>
          <a:p>
            <a:fld id="{D8DA9DAA-006C-4F4B-980E-E3DF019B24E2}" type="slidenum">
              <a:rPr lang="en-US" smtClean="0"/>
              <a:pPr/>
              <a:t>‹#›</a:t>
            </a:fld>
            <a:endParaRPr lang="en-US" dirty="0"/>
          </a:p>
        </p:txBody>
      </p:sp>
      <p:sp>
        <p:nvSpPr>
          <p:cNvPr id="8" name="Graphic 32">
            <a:extLst>
              <a:ext uri="{FF2B5EF4-FFF2-40B4-BE49-F238E27FC236}">
                <a16:creationId xmlns:a16="http://schemas.microsoft.com/office/drawing/2014/main" id="{846CD0EA-B0AA-4845-81A5-4ADD7C58B12F}"/>
              </a:ext>
            </a:extLst>
          </p:cNvPr>
          <p:cNvSpPr/>
          <p:nvPr userDrawn="1"/>
        </p:nvSpPr>
        <p:spPr>
          <a:xfrm>
            <a:off x="7308967" y="3758003"/>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dirty="0"/>
          </a:p>
        </p:txBody>
      </p:sp>
      <p:sp>
        <p:nvSpPr>
          <p:cNvPr id="10" name="Graphic 33">
            <a:extLst>
              <a:ext uri="{FF2B5EF4-FFF2-40B4-BE49-F238E27FC236}">
                <a16:creationId xmlns:a16="http://schemas.microsoft.com/office/drawing/2014/main" id="{0E97A0CB-7CB1-47F0-BD48-EEECBAC39CD2}"/>
              </a:ext>
            </a:extLst>
          </p:cNvPr>
          <p:cNvSpPr/>
          <p:nvPr userDrawn="1"/>
        </p:nvSpPr>
        <p:spPr>
          <a:xfrm>
            <a:off x="7739023" y="662773"/>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dirty="0"/>
          </a:p>
        </p:txBody>
      </p:sp>
      <p:sp>
        <p:nvSpPr>
          <p:cNvPr id="12" name="Graphic 31">
            <a:extLst>
              <a:ext uri="{FF2B5EF4-FFF2-40B4-BE49-F238E27FC236}">
                <a16:creationId xmlns:a16="http://schemas.microsoft.com/office/drawing/2014/main" id="{477816C9-06CB-4BC5-B26B-6A2877BD941A}"/>
              </a:ext>
            </a:extLst>
          </p:cNvPr>
          <p:cNvSpPr/>
          <p:nvPr userDrawn="1"/>
        </p:nvSpPr>
        <p:spPr>
          <a:xfrm>
            <a:off x="10856485" y="5823289"/>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cxnSp>
        <p:nvCxnSpPr>
          <p:cNvPr id="14" name="Straight Connector 13">
            <a:extLst>
              <a:ext uri="{FF2B5EF4-FFF2-40B4-BE49-F238E27FC236}">
                <a16:creationId xmlns:a16="http://schemas.microsoft.com/office/drawing/2014/main" id="{13AE7F8D-AE68-4A83-BAB5-3A97D473CE3C}"/>
              </a:ext>
            </a:extLst>
          </p:cNvPr>
          <p:cNvCxnSpPr>
            <a:cxnSpLocks/>
          </p:cNvCxnSpPr>
          <p:nvPr userDrawn="1"/>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p:nvPr>
        </p:nvSpPr>
        <p:spPr>
          <a:xfrm>
            <a:off x="5760720" y="3127248"/>
            <a:ext cx="5276088" cy="1124712"/>
          </a:xfrm>
        </p:spPr>
        <p:txBody>
          <a:bodyPr/>
          <a:lstStyle>
            <a:lvl1pPr marL="0" indent="0" algn="r">
              <a:buNone/>
              <a:defRPr sz="18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41970819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a:lstStyle/>
          <a:p>
            <a:r>
              <a:rPr lang="en-US" dirty="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625459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a:lstStyle/>
          <a:p>
            <a:r>
              <a:rPr lang="en-US" dirty="0"/>
              <a:t>Presentation Title</a:t>
            </a:r>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32385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4284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78277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GB"/>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5586B75A-687E-405C-8A0B-8D00578BA2C3}" type="datetimeFigureOut">
              <a:rPr lang="en-US" smtClean="0">
                <a:solidFill>
                  <a:srgbClr val="000000">
                    <a:lumMod val="50000"/>
                    <a:lumOff val="50000"/>
                  </a:srgbClr>
                </a:solidFill>
              </a:rPr>
              <a:pPr/>
              <a:t>11/13/2025</a:t>
            </a:fld>
            <a:endParaRPr lang="en-US" dirty="0">
              <a:solidFill>
                <a:srgbClr val="000000">
                  <a:lumMod val="50000"/>
                  <a:lumOff val="50000"/>
                </a:srgbClr>
              </a:solidFill>
            </a:endParaRPr>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US" dirty="0">
              <a:solidFill>
                <a:srgbClr val="000000">
                  <a:lumMod val="50000"/>
                  <a:lumOff val="50000"/>
                </a:srgbClr>
              </a:solidFill>
            </a:endParaRPr>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4FAB73BC-B049-4115-A692-8D63A059BFB8}" type="slidenum">
              <a:rPr lang="en-US" smtClean="0">
                <a:solidFill>
                  <a:srgbClr val="40BAD2"/>
                </a:solidFill>
              </a:rPr>
              <a:pPr/>
              <a:t>‹#›</a:t>
            </a:fld>
            <a:endParaRPr lang="en-US" dirty="0">
              <a:solidFill>
                <a:srgbClr val="40BAD2"/>
              </a:solidFill>
            </a:endParaRPr>
          </a:p>
        </p:txBody>
      </p:sp>
    </p:spTree>
    <p:extLst>
      <p:ext uri="{BB962C8B-B14F-4D97-AF65-F5344CB8AC3E}">
        <p14:creationId xmlns:p14="http://schemas.microsoft.com/office/powerpoint/2010/main" val="28265375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solidFill>
                  <a:srgbClr val="000000">
                    <a:lumMod val="50000"/>
                    <a:lumOff val="50000"/>
                  </a:srgbClr>
                </a:solidFill>
              </a:rPr>
              <a:pPr/>
              <a:t>11/13/2025</a:t>
            </a:fld>
            <a:endParaRPr lang="en-US" dirty="0">
              <a:solidFill>
                <a:srgbClr val="000000">
                  <a:lumMod val="50000"/>
                  <a:lumOff val="50000"/>
                </a:srgbClr>
              </a:solidFill>
            </a:endParaRPr>
          </a:p>
        </p:txBody>
      </p:sp>
      <p:sp>
        <p:nvSpPr>
          <p:cNvPr id="5" name="Footer Placeholder 4"/>
          <p:cNvSpPr>
            <a:spLocks noGrp="1"/>
          </p:cNvSpPr>
          <p:nvPr>
            <p:ph type="ftr" sz="quarter" idx="11"/>
          </p:nvPr>
        </p:nvSpPr>
        <p:spPr/>
        <p:txBody>
          <a:bodyPr/>
          <a:lstStyle/>
          <a:p>
            <a:endParaRPr lang="en-US" dirty="0">
              <a:solidFill>
                <a:srgbClr val="000000">
                  <a:lumMod val="50000"/>
                  <a:lumOff val="50000"/>
                </a:srgbClr>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smtClean="0">
                <a:solidFill>
                  <a:srgbClr val="40BAD2"/>
                </a:solidFill>
              </a:rPr>
              <a:pPr/>
              <a:t>‹#›</a:t>
            </a:fld>
            <a:endParaRPr lang="en-US" dirty="0">
              <a:solidFill>
                <a:srgbClr val="40BAD2"/>
              </a:solidFill>
            </a:endParaRPr>
          </a:p>
        </p:txBody>
      </p:sp>
    </p:spTree>
    <p:extLst>
      <p:ext uri="{BB962C8B-B14F-4D97-AF65-F5344CB8AC3E}">
        <p14:creationId xmlns:p14="http://schemas.microsoft.com/office/powerpoint/2010/main" val="42028489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GB"/>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solidFill>
                  <a:srgbClr val="000000">
                    <a:lumMod val="50000"/>
                    <a:lumOff val="50000"/>
                  </a:srgbClr>
                </a:solidFill>
              </a:rPr>
              <a:pPr/>
              <a:t>11/13/2025</a:t>
            </a:fld>
            <a:endParaRPr lang="en-US" dirty="0">
              <a:solidFill>
                <a:srgbClr val="000000">
                  <a:lumMod val="50000"/>
                  <a:lumOff val="50000"/>
                </a:srgbClr>
              </a:solidFill>
            </a:endParaRPr>
          </a:p>
        </p:txBody>
      </p:sp>
      <p:sp>
        <p:nvSpPr>
          <p:cNvPr id="5" name="Footer Placeholder 4"/>
          <p:cNvSpPr>
            <a:spLocks noGrp="1"/>
          </p:cNvSpPr>
          <p:nvPr>
            <p:ph type="ftr" sz="quarter" idx="11"/>
          </p:nvPr>
        </p:nvSpPr>
        <p:spPr/>
        <p:txBody>
          <a:bodyPr/>
          <a:lstStyle/>
          <a:p>
            <a:endParaRPr lang="en-US" dirty="0">
              <a:solidFill>
                <a:srgbClr val="000000">
                  <a:lumMod val="50000"/>
                  <a:lumOff val="50000"/>
                </a:srgbClr>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smtClean="0">
                <a:solidFill>
                  <a:srgbClr val="40BAD2"/>
                </a:solidFill>
              </a:rPr>
              <a:pPr/>
              <a:t>‹#›</a:t>
            </a:fld>
            <a:endParaRPr lang="en-US" dirty="0">
              <a:solidFill>
                <a:srgbClr val="40BAD2"/>
              </a:solidFill>
            </a:endParaRPr>
          </a:p>
        </p:txBody>
      </p:sp>
    </p:spTree>
    <p:extLst>
      <p:ext uri="{BB962C8B-B14F-4D97-AF65-F5344CB8AC3E}">
        <p14:creationId xmlns:p14="http://schemas.microsoft.com/office/powerpoint/2010/main" val="34723609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586B75A-687E-405C-8A0B-8D00578BA2C3}" type="datetimeFigureOut">
              <a:rPr lang="en-US" smtClean="0">
                <a:solidFill>
                  <a:srgbClr val="000000">
                    <a:lumMod val="50000"/>
                    <a:lumOff val="50000"/>
                  </a:srgbClr>
                </a:solidFill>
              </a:rPr>
              <a:pPr/>
              <a:t>11/13/2025</a:t>
            </a:fld>
            <a:endParaRPr lang="en-US" dirty="0">
              <a:solidFill>
                <a:srgbClr val="000000">
                  <a:lumMod val="50000"/>
                  <a:lumOff val="50000"/>
                </a:srgbClr>
              </a:solidFill>
            </a:endParaRPr>
          </a:p>
        </p:txBody>
      </p:sp>
      <p:sp>
        <p:nvSpPr>
          <p:cNvPr id="6" name="Footer Placeholder 5"/>
          <p:cNvSpPr>
            <a:spLocks noGrp="1"/>
          </p:cNvSpPr>
          <p:nvPr>
            <p:ph type="ftr" sz="quarter" idx="11"/>
          </p:nvPr>
        </p:nvSpPr>
        <p:spPr/>
        <p:txBody>
          <a:bodyPr/>
          <a:lstStyle/>
          <a:p>
            <a:endParaRPr lang="en-US" dirty="0">
              <a:solidFill>
                <a:srgbClr val="000000">
                  <a:lumMod val="50000"/>
                  <a:lumOff val="50000"/>
                </a:srgbClr>
              </a:solidFill>
            </a:endParaRPr>
          </a:p>
        </p:txBody>
      </p:sp>
      <p:sp>
        <p:nvSpPr>
          <p:cNvPr id="7" name="Slide Number Placeholder 6"/>
          <p:cNvSpPr>
            <a:spLocks noGrp="1"/>
          </p:cNvSpPr>
          <p:nvPr>
            <p:ph type="sldNum" sz="quarter" idx="12"/>
          </p:nvPr>
        </p:nvSpPr>
        <p:spPr/>
        <p:txBody>
          <a:bodyPr/>
          <a:lstStyle/>
          <a:p>
            <a:fld id="{4FAB73BC-B049-4115-A692-8D63A059BFB8}" type="slidenum">
              <a:rPr lang="en-US" smtClean="0">
                <a:solidFill>
                  <a:srgbClr val="40BAD2"/>
                </a:solidFill>
              </a:rPr>
              <a:pPr/>
              <a:t>‹#›</a:t>
            </a:fld>
            <a:endParaRPr lang="en-US" dirty="0">
              <a:solidFill>
                <a:srgbClr val="40BAD2"/>
              </a:solidFill>
            </a:endParaRPr>
          </a:p>
        </p:txBody>
      </p:sp>
    </p:spTree>
    <p:extLst>
      <p:ext uri="{BB962C8B-B14F-4D97-AF65-F5344CB8AC3E}">
        <p14:creationId xmlns:p14="http://schemas.microsoft.com/office/powerpoint/2010/main" val="17555421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smtClean="0">
                <a:solidFill>
                  <a:srgbClr val="000000">
                    <a:lumMod val="50000"/>
                    <a:lumOff val="50000"/>
                  </a:srgbClr>
                </a:solidFill>
              </a:rPr>
              <a:pPr/>
              <a:t>11/13/2025</a:t>
            </a:fld>
            <a:endParaRPr lang="en-US" dirty="0">
              <a:solidFill>
                <a:srgbClr val="000000">
                  <a:lumMod val="50000"/>
                  <a:lumOff val="50000"/>
                </a:srgbClr>
              </a:solidFill>
            </a:endParaRPr>
          </a:p>
        </p:txBody>
      </p:sp>
      <p:sp>
        <p:nvSpPr>
          <p:cNvPr id="8" name="Footer Placeholder 7"/>
          <p:cNvSpPr>
            <a:spLocks noGrp="1"/>
          </p:cNvSpPr>
          <p:nvPr>
            <p:ph type="ftr" sz="quarter" idx="11"/>
          </p:nvPr>
        </p:nvSpPr>
        <p:spPr/>
        <p:txBody>
          <a:bodyPr/>
          <a:lstStyle/>
          <a:p>
            <a:endParaRPr lang="en-US" dirty="0">
              <a:solidFill>
                <a:srgbClr val="000000">
                  <a:lumMod val="50000"/>
                  <a:lumOff val="50000"/>
                </a:srgbClr>
              </a:solidFill>
            </a:endParaRPr>
          </a:p>
        </p:txBody>
      </p:sp>
      <p:sp>
        <p:nvSpPr>
          <p:cNvPr id="9" name="Slide Number Placeholder 8"/>
          <p:cNvSpPr>
            <a:spLocks noGrp="1"/>
          </p:cNvSpPr>
          <p:nvPr>
            <p:ph type="sldNum" sz="quarter" idx="12"/>
          </p:nvPr>
        </p:nvSpPr>
        <p:spPr/>
        <p:txBody>
          <a:bodyPr/>
          <a:lstStyle/>
          <a:p>
            <a:fld id="{4FAB73BC-B049-4115-A692-8D63A059BFB8}" type="slidenum">
              <a:rPr lang="en-US" smtClean="0">
                <a:solidFill>
                  <a:srgbClr val="40BAD2"/>
                </a:solidFill>
              </a:rPr>
              <a:pPr/>
              <a:t>‹#›</a:t>
            </a:fld>
            <a:endParaRPr lang="en-US" dirty="0">
              <a:solidFill>
                <a:srgbClr val="40BAD2"/>
              </a:solidFill>
            </a:endParaRPr>
          </a:p>
        </p:txBody>
      </p:sp>
    </p:spTree>
    <p:extLst>
      <p:ext uri="{BB962C8B-B14F-4D97-AF65-F5344CB8AC3E}">
        <p14:creationId xmlns:p14="http://schemas.microsoft.com/office/powerpoint/2010/main" val="41218549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586B75A-687E-405C-8A0B-8D00578BA2C3}" type="datetimeFigureOut">
              <a:rPr lang="en-US" smtClean="0">
                <a:solidFill>
                  <a:srgbClr val="000000">
                    <a:lumMod val="50000"/>
                    <a:lumOff val="50000"/>
                  </a:srgbClr>
                </a:solidFill>
              </a:rPr>
              <a:pPr/>
              <a:t>11/13/2025</a:t>
            </a:fld>
            <a:endParaRPr lang="en-US" dirty="0">
              <a:solidFill>
                <a:srgbClr val="000000">
                  <a:lumMod val="50000"/>
                  <a:lumOff val="50000"/>
                </a:srgbClr>
              </a:solidFill>
            </a:endParaRPr>
          </a:p>
        </p:txBody>
      </p:sp>
      <p:sp>
        <p:nvSpPr>
          <p:cNvPr id="4" name="Footer Placeholder 3"/>
          <p:cNvSpPr>
            <a:spLocks noGrp="1"/>
          </p:cNvSpPr>
          <p:nvPr>
            <p:ph type="ftr" sz="quarter" idx="11"/>
          </p:nvPr>
        </p:nvSpPr>
        <p:spPr/>
        <p:txBody>
          <a:bodyPr/>
          <a:lstStyle/>
          <a:p>
            <a:endParaRPr lang="en-US" dirty="0">
              <a:solidFill>
                <a:srgbClr val="000000">
                  <a:lumMod val="50000"/>
                  <a:lumOff val="50000"/>
                </a:srgbClr>
              </a:solidFill>
            </a:endParaRPr>
          </a:p>
        </p:txBody>
      </p:sp>
      <p:sp>
        <p:nvSpPr>
          <p:cNvPr id="5" name="Slide Number Placeholder 4"/>
          <p:cNvSpPr>
            <a:spLocks noGrp="1"/>
          </p:cNvSpPr>
          <p:nvPr>
            <p:ph type="sldNum" sz="quarter" idx="12"/>
          </p:nvPr>
        </p:nvSpPr>
        <p:spPr/>
        <p:txBody>
          <a:bodyPr/>
          <a:lstStyle/>
          <a:p>
            <a:fld id="{4FAB73BC-B049-4115-A692-8D63A059BFB8}" type="slidenum">
              <a:rPr lang="en-US" smtClean="0">
                <a:solidFill>
                  <a:srgbClr val="40BAD2"/>
                </a:solidFill>
              </a:rPr>
              <a:pPr/>
              <a:t>‹#›</a:t>
            </a:fld>
            <a:endParaRPr lang="en-US" dirty="0">
              <a:solidFill>
                <a:srgbClr val="40BAD2"/>
              </a:solidFill>
            </a:endParaRPr>
          </a:p>
        </p:txBody>
      </p:sp>
    </p:spTree>
    <p:extLst>
      <p:ext uri="{BB962C8B-B14F-4D97-AF65-F5344CB8AC3E}">
        <p14:creationId xmlns:p14="http://schemas.microsoft.com/office/powerpoint/2010/main" val="42200588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solidFill>
                  <a:srgbClr val="000000">
                    <a:lumMod val="50000"/>
                    <a:lumOff val="50000"/>
                  </a:srgbClr>
                </a:solidFill>
              </a:rPr>
              <a:pPr/>
              <a:t>11/13/2025</a:t>
            </a:fld>
            <a:endParaRPr lang="en-US" dirty="0">
              <a:solidFill>
                <a:srgbClr val="000000">
                  <a:lumMod val="50000"/>
                  <a:lumOff val="50000"/>
                </a:srgbClr>
              </a:solidFill>
            </a:endParaRPr>
          </a:p>
        </p:txBody>
      </p:sp>
      <p:sp>
        <p:nvSpPr>
          <p:cNvPr id="3" name="Footer Placeholder 2"/>
          <p:cNvSpPr>
            <a:spLocks noGrp="1"/>
          </p:cNvSpPr>
          <p:nvPr>
            <p:ph type="ftr" sz="quarter" idx="11"/>
          </p:nvPr>
        </p:nvSpPr>
        <p:spPr/>
        <p:txBody>
          <a:bodyPr/>
          <a:lstStyle/>
          <a:p>
            <a:endParaRPr lang="en-US" dirty="0">
              <a:solidFill>
                <a:srgbClr val="000000">
                  <a:lumMod val="50000"/>
                  <a:lumOff val="50000"/>
                </a:srgbClr>
              </a:solidFill>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solidFill>
                  <a:srgbClr val="40BAD2"/>
                </a:solidFill>
              </a:rPr>
              <a:pPr/>
              <a:t>‹#›</a:t>
            </a:fld>
            <a:endParaRPr lang="en-US" dirty="0">
              <a:solidFill>
                <a:srgbClr val="40BAD2"/>
              </a:solidFill>
            </a:endParaRPr>
          </a:p>
        </p:txBody>
      </p:sp>
    </p:spTree>
    <p:extLst>
      <p:ext uri="{BB962C8B-B14F-4D97-AF65-F5344CB8AC3E}">
        <p14:creationId xmlns:p14="http://schemas.microsoft.com/office/powerpoint/2010/main" val="7446760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GB"/>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GB"/>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solidFill>
                  <a:srgbClr val="000000">
                    <a:lumMod val="50000"/>
                    <a:lumOff val="50000"/>
                  </a:srgbClr>
                </a:solidFill>
              </a:rPr>
              <a:pPr/>
              <a:t>11/13/2025</a:t>
            </a:fld>
            <a:endParaRPr lang="en-US" dirty="0">
              <a:solidFill>
                <a:srgbClr val="000000">
                  <a:lumMod val="50000"/>
                  <a:lumOff val="50000"/>
                </a:srgbClr>
              </a:solidFill>
            </a:endParaRPr>
          </a:p>
        </p:txBody>
      </p:sp>
      <p:sp>
        <p:nvSpPr>
          <p:cNvPr id="6" name="Footer Placeholder 5"/>
          <p:cNvSpPr>
            <a:spLocks noGrp="1"/>
          </p:cNvSpPr>
          <p:nvPr>
            <p:ph type="ftr" sz="quarter" idx="11"/>
          </p:nvPr>
        </p:nvSpPr>
        <p:spPr/>
        <p:txBody>
          <a:bodyPr/>
          <a:lstStyle/>
          <a:p>
            <a:endParaRPr lang="en-US" dirty="0">
              <a:solidFill>
                <a:srgbClr val="000000">
                  <a:lumMod val="50000"/>
                  <a:lumOff val="50000"/>
                </a:srgbClr>
              </a:solidFill>
            </a:endParaRPr>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4FAB73BC-B049-4115-A692-8D63A059BFB8}" type="slidenum">
              <a:rPr lang="en-US" smtClean="0">
                <a:solidFill>
                  <a:srgbClr val="40BAD2"/>
                </a:solidFill>
              </a:rPr>
              <a:pPr/>
              <a:t>‹#›</a:t>
            </a:fld>
            <a:endParaRPr lang="en-US" dirty="0">
              <a:solidFill>
                <a:srgbClr val="40BAD2"/>
              </a:solidFill>
            </a:endParaRPr>
          </a:p>
        </p:txBody>
      </p:sp>
    </p:spTree>
    <p:extLst>
      <p:ext uri="{BB962C8B-B14F-4D97-AF65-F5344CB8AC3E}">
        <p14:creationId xmlns:p14="http://schemas.microsoft.com/office/powerpoint/2010/main" val="239468017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5586B75A-687E-405C-8A0B-8D00578BA2C3}" type="datetimeFigureOut">
              <a:rPr lang="en-US" smtClean="0">
                <a:solidFill>
                  <a:srgbClr val="000000">
                    <a:lumMod val="50000"/>
                    <a:lumOff val="50000"/>
                  </a:srgbClr>
                </a:solidFill>
              </a:rPr>
              <a:pPr/>
              <a:t>11/13/2025</a:t>
            </a:fld>
            <a:endParaRPr lang="en-US" dirty="0">
              <a:solidFill>
                <a:srgbClr val="000000">
                  <a:lumMod val="50000"/>
                  <a:lumOff val="50000"/>
                </a:srgbClr>
              </a:solidFill>
            </a:endParaRPr>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US" dirty="0">
              <a:solidFill>
                <a:srgbClr val="000000">
                  <a:lumMod val="50000"/>
                  <a:lumOff val="50000"/>
                </a:srgbClr>
              </a:solidFill>
            </a:endParaRPr>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4FAB73BC-B049-4115-A692-8D63A059BFB8}" type="slidenum">
              <a:rPr lang="en-US" smtClean="0">
                <a:solidFill>
                  <a:srgbClr val="40BAD2"/>
                </a:solidFill>
              </a:rPr>
              <a:pPr/>
              <a:t>‹#›</a:t>
            </a:fld>
            <a:endParaRPr lang="en-US" dirty="0">
              <a:solidFill>
                <a:srgbClr val="40BAD2"/>
              </a:solidFill>
            </a:endParaRPr>
          </a:p>
        </p:txBody>
      </p:sp>
    </p:spTree>
    <p:extLst>
      <p:ext uri="{BB962C8B-B14F-4D97-AF65-F5344CB8AC3E}">
        <p14:creationId xmlns:p14="http://schemas.microsoft.com/office/powerpoint/2010/main" val="3685997158"/>
      </p:ext>
    </p:extLst>
  </p:cSld>
  <p:clrMapOvr>
    <a:overrideClrMapping bg1="lt1" tx1="dk1" bg2="lt2" tx2="dk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solidFill>
                  <a:srgbClr val="000000">
                    <a:lumMod val="50000"/>
                    <a:lumOff val="50000"/>
                  </a:srgbClr>
                </a:solidFill>
              </a:rPr>
              <a:pPr/>
              <a:t>11/13/2025</a:t>
            </a:fld>
            <a:endParaRPr lang="en-US" dirty="0">
              <a:solidFill>
                <a:srgbClr val="000000">
                  <a:lumMod val="50000"/>
                  <a:lumOff val="50000"/>
                </a:srgbClr>
              </a:solidFill>
            </a:endParaRPr>
          </a:p>
        </p:txBody>
      </p:sp>
      <p:sp>
        <p:nvSpPr>
          <p:cNvPr id="5" name="Footer Placeholder 4"/>
          <p:cNvSpPr>
            <a:spLocks noGrp="1"/>
          </p:cNvSpPr>
          <p:nvPr>
            <p:ph type="ftr" sz="quarter" idx="11"/>
          </p:nvPr>
        </p:nvSpPr>
        <p:spPr/>
        <p:txBody>
          <a:bodyPr/>
          <a:lstStyle/>
          <a:p>
            <a:endParaRPr lang="en-US" dirty="0">
              <a:solidFill>
                <a:srgbClr val="000000">
                  <a:lumMod val="50000"/>
                  <a:lumOff val="50000"/>
                </a:srgbClr>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smtClean="0">
                <a:solidFill>
                  <a:srgbClr val="40BAD2"/>
                </a:solidFill>
              </a:rPr>
              <a:pPr/>
              <a:t>‹#›</a:t>
            </a:fld>
            <a:endParaRPr lang="en-US" dirty="0">
              <a:solidFill>
                <a:srgbClr val="40BAD2"/>
              </a:solidFill>
            </a:endParaRPr>
          </a:p>
        </p:txBody>
      </p:sp>
    </p:spTree>
    <p:extLst>
      <p:ext uri="{BB962C8B-B14F-4D97-AF65-F5344CB8AC3E}">
        <p14:creationId xmlns:p14="http://schemas.microsoft.com/office/powerpoint/2010/main" val="24703180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solidFill>
                  <a:srgbClr val="000000">
                    <a:lumMod val="50000"/>
                    <a:lumOff val="50000"/>
                  </a:srgbClr>
                </a:solidFill>
              </a:rPr>
              <a:pPr/>
              <a:t>11/13/2025</a:t>
            </a:fld>
            <a:endParaRPr lang="en-US" dirty="0">
              <a:solidFill>
                <a:srgbClr val="000000">
                  <a:lumMod val="50000"/>
                  <a:lumOff val="50000"/>
                </a:srgbClr>
              </a:solidFill>
            </a:endParaRPr>
          </a:p>
        </p:txBody>
      </p:sp>
      <p:sp>
        <p:nvSpPr>
          <p:cNvPr id="5" name="Footer Placeholder 4"/>
          <p:cNvSpPr>
            <a:spLocks noGrp="1"/>
          </p:cNvSpPr>
          <p:nvPr>
            <p:ph type="ftr" sz="quarter" idx="11"/>
          </p:nvPr>
        </p:nvSpPr>
        <p:spPr/>
        <p:txBody>
          <a:bodyPr/>
          <a:lstStyle/>
          <a:p>
            <a:endParaRPr lang="en-US" dirty="0">
              <a:solidFill>
                <a:srgbClr val="000000">
                  <a:lumMod val="50000"/>
                  <a:lumOff val="50000"/>
                </a:srgbClr>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smtClean="0">
                <a:solidFill>
                  <a:srgbClr val="40BAD2"/>
                </a:solidFill>
              </a:rPr>
              <a:pPr/>
              <a:t>‹#›</a:t>
            </a:fld>
            <a:endParaRPr lang="en-US" dirty="0">
              <a:solidFill>
                <a:srgbClr val="40BAD2"/>
              </a:solidFill>
            </a:endParaRPr>
          </a:p>
        </p:txBody>
      </p:sp>
    </p:spTree>
    <p:extLst>
      <p:ext uri="{BB962C8B-B14F-4D97-AF65-F5344CB8AC3E}">
        <p14:creationId xmlns:p14="http://schemas.microsoft.com/office/powerpoint/2010/main" val="3624168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cap="all" spc="100" baseline="0">
                <a:solidFill>
                  <a:schemeClr val="tx1">
                    <a:tint val="75000"/>
                  </a:schemeClr>
                </a:solidFill>
              </a:defRPr>
            </a:lvl1pPr>
          </a:lstStyle>
          <a:p>
            <a:r>
              <a:rPr lang="en-US" dirty="0"/>
              <a:t>9/3/20XX</a:t>
            </a:r>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tx1">
                    <a:tint val="75000"/>
                  </a:schemeClr>
                </a:solidFill>
              </a:defRPr>
            </a:lvl1pPr>
          </a:lstStyle>
          <a:p>
            <a:r>
              <a:rPr lang="en-US" dirty="0"/>
              <a:t>Presentation Title</a:t>
            </a:r>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cap="all" spc="100" baseline="0">
                <a:solidFill>
                  <a:schemeClr val="tx1">
                    <a:tint val="75000"/>
                  </a:schemeClr>
                </a:solidFill>
              </a:defRPr>
            </a:lvl1pPr>
          </a:lstStyle>
          <a:p>
            <a:fld id="{D8DA9DAA-006C-4F4B-980E-E3DF019B24E2}" type="slidenum">
              <a:rPr lang="en-US" smtClean="0"/>
              <a:t>‹#›</a:t>
            </a:fld>
            <a:endParaRPr lang="en-US" dirty="0"/>
          </a:p>
        </p:txBody>
      </p:sp>
    </p:spTree>
    <p:extLst>
      <p:ext uri="{BB962C8B-B14F-4D97-AF65-F5344CB8AC3E}">
        <p14:creationId xmlns:p14="http://schemas.microsoft.com/office/powerpoint/2010/main" val="9094375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r>
              <a:rPr lang="en-US"/>
              <a:t>9/3/20XX</a:t>
            </a:r>
            <a:endParaRPr lang="en-US" dirty="0"/>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r>
              <a:rPr lang="en-US"/>
              <a:t>Presentation Title</a:t>
            </a:r>
            <a:endParaRPr lang="en-US" dirty="0"/>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D8DA9DAA-006C-4F4B-980E-E3DF019B24E2}" type="slidenum">
              <a:rPr lang="en-US" smtClean="0"/>
              <a:t>‹#›</a:t>
            </a:fld>
            <a:endParaRPr lang="en-US" dirty="0"/>
          </a:p>
        </p:txBody>
      </p:sp>
    </p:spTree>
    <p:extLst>
      <p:ext uri="{BB962C8B-B14F-4D97-AF65-F5344CB8AC3E}">
        <p14:creationId xmlns:p14="http://schemas.microsoft.com/office/powerpoint/2010/main" val="493293199"/>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hf hdr="0"/>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1.png"/><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hyperlink" Target="https://pixabay.com/en/you-finger-pointing-finger-smilli-2386968/" TargetMode="External"/><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9.xml"/><Relationship Id="rId6" Type="http://schemas.openxmlformats.org/officeDocument/2006/relationships/hyperlink" Target="http://www.thomsonlocal.com/" TargetMode="External"/><Relationship Id="rId5" Type="http://schemas.openxmlformats.org/officeDocument/2006/relationships/hyperlink" Target="http://www.yell.com/" TargetMode="Externa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9.xml"/><Relationship Id="rId5" Type="http://schemas.openxmlformats.org/officeDocument/2006/relationships/image" Target="../media/image20.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9.xml"/><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7.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3504" y="770467"/>
            <a:ext cx="7703734" cy="2447186"/>
          </a:xfrm>
        </p:spPr>
        <p:txBody>
          <a:bodyPr/>
          <a:lstStyle/>
          <a:p>
            <a:r>
              <a:rPr lang="en-GB" u="sng" dirty="0">
                <a:solidFill>
                  <a:schemeClr val="tx1"/>
                </a:solidFill>
              </a:rPr>
              <a:t>Year 10  Work Experience 2026</a:t>
            </a:r>
          </a:p>
        </p:txBody>
      </p:sp>
      <p:pic>
        <p:nvPicPr>
          <p:cNvPr id="4" name="Picture 3">
            <a:extLst>
              <a:ext uri="{FF2B5EF4-FFF2-40B4-BE49-F238E27FC236}">
                <a16:creationId xmlns:a16="http://schemas.microsoft.com/office/drawing/2014/main" id="{A7BFB3CF-DABA-4E2D-BA16-C2A52EA0FFDC}"/>
              </a:ext>
            </a:extLst>
          </p:cNvPr>
          <p:cNvPicPr>
            <a:picLocks noChangeAspect="1"/>
          </p:cNvPicPr>
          <p:nvPr/>
        </p:nvPicPr>
        <p:blipFill>
          <a:blip r:embed="rId2"/>
          <a:stretch>
            <a:fillRect/>
          </a:stretch>
        </p:blipFill>
        <p:spPr>
          <a:xfrm>
            <a:off x="8861785" y="844860"/>
            <a:ext cx="2712955" cy="3517697"/>
          </a:xfrm>
          <a:prstGeom prst="rect">
            <a:avLst/>
          </a:prstGeom>
        </p:spPr>
      </p:pic>
      <p:pic>
        <p:nvPicPr>
          <p:cNvPr id="6" name="Picture 5">
            <a:extLst>
              <a:ext uri="{FF2B5EF4-FFF2-40B4-BE49-F238E27FC236}">
                <a16:creationId xmlns:a16="http://schemas.microsoft.com/office/drawing/2014/main" id="{8549CD71-4ECD-41F4-8097-A6228575B0E3}"/>
              </a:ext>
            </a:extLst>
          </p:cNvPr>
          <p:cNvPicPr>
            <a:picLocks noChangeAspect="1"/>
          </p:cNvPicPr>
          <p:nvPr/>
        </p:nvPicPr>
        <p:blipFill rotWithShape="1">
          <a:blip r:embed="rId3"/>
          <a:srcRect l="22800"/>
          <a:stretch/>
        </p:blipFill>
        <p:spPr>
          <a:xfrm>
            <a:off x="927652" y="3849256"/>
            <a:ext cx="1696277" cy="2303713"/>
          </a:xfrm>
          <a:prstGeom prst="rect">
            <a:avLst/>
          </a:prstGeom>
        </p:spPr>
      </p:pic>
    </p:spTree>
    <p:extLst>
      <p:ext uri="{BB962C8B-B14F-4D97-AF65-F5344CB8AC3E}">
        <p14:creationId xmlns:p14="http://schemas.microsoft.com/office/powerpoint/2010/main" val="4082519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a:xfrm>
            <a:off x="379019" y="1073755"/>
            <a:ext cx="10184170" cy="1124014"/>
          </a:xfrm>
        </p:spPr>
        <p:txBody>
          <a:bodyPr>
            <a:normAutofit/>
          </a:bodyPr>
          <a:lstStyle/>
          <a:p>
            <a:r>
              <a:rPr lang="en-US" dirty="0"/>
              <a:t>What is Work Experience?</a:t>
            </a:r>
          </a:p>
        </p:txBody>
      </p:sp>
      <p:graphicFrame>
        <p:nvGraphicFramePr>
          <p:cNvPr id="6" name="Content Placeholder 2">
            <a:extLst>
              <a:ext uri="{FF2B5EF4-FFF2-40B4-BE49-F238E27FC236}">
                <a16:creationId xmlns:a16="http://schemas.microsoft.com/office/drawing/2014/main" id="{0146D580-2499-A072-4E62-A8F6FE05F929}"/>
              </a:ext>
            </a:extLst>
          </p:cNvPr>
          <p:cNvGraphicFramePr>
            <a:graphicFrameLocks noGrp="1"/>
          </p:cNvGraphicFramePr>
          <p:nvPr>
            <p:ph idx="1"/>
          </p:nvPr>
        </p:nvGraphicFramePr>
        <p:xfrm>
          <a:off x="379019" y="2758638"/>
          <a:ext cx="6689996" cy="3346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 name="Picture 11">
            <a:extLst>
              <a:ext uri="{FF2B5EF4-FFF2-40B4-BE49-F238E27FC236}">
                <a16:creationId xmlns:a16="http://schemas.microsoft.com/office/drawing/2014/main" id="{B147BCB1-6301-A841-B830-09574988C303}"/>
              </a:ext>
            </a:extLst>
          </p:cNvPr>
          <p:cNvPicPr>
            <a:picLocks noChangeAspect="1"/>
          </p:cNvPicPr>
          <p:nvPr/>
        </p:nvPicPr>
        <p:blipFill>
          <a:blip r:embed="rId7"/>
          <a:stretch>
            <a:fillRect/>
          </a:stretch>
        </p:blipFill>
        <p:spPr>
          <a:xfrm>
            <a:off x="7179798" y="2895119"/>
            <a:ext cx="4917579" cy="3073487"/>
          </a:xfrm>
          <a:prstGeom prst="rect">
            <a:avLst/>
          </a:prstGeom>
        </p:spPr>
      </p:pic>
    </p:spTree>
    <p:extLst>
      <p:ext uri="{BB962C8B-B14F-4D97-AF65-F5344CB8AC3E}">
        <p14:creationId xmlns:p14="http://schemas.microsoft.com/office/powerpoint/2010/main" val="3653349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109F5-122A-4B9D-CFAB-8EE3267DE1A3}"/>
              </a:ext>
            </a:extLst>
          </p:cNvPr>
          <p:cNvSpPr>
            <a:spLocks noGrp="1"/>
          </p:cNvSpPr>
          <p:nvPr>
            <p:ph type="ctrTitle"/>
          </p:nvPr>
        </p:nvSpPr>
        <p:spPr>
          <a:xfrm>
            <a:off x="517281" y="1503484"/>
            <a:ext cx="11157438" cy="3851031"/>
          </a:xfrm>
        </p:spPr>
        <p:txBody>
          <a:bodyPr>
            <a:normAutofit fontScale="90000"/>
          </a:bodyPr>
          <a:lstStyle/>
          <a:p>
            <a:pPr>
              <a:lnSpc>
                <a:spcPct val="150000"/>
              </a:lnSpc>
              <a:spcBef>
                <a:spcPts val="600"/>
              </a:spcBef>
              <a:spcAft>
                <a:spcPts val="600"/>
              </a:spcAft>
            </a:pPr>
            <a:r>
              <a:rPr lang="en-GB" dirty="0"/>
              <a:t>Monday 27</a:t>
            </a:r>
            <a:r>
              <a:rPr lang="en-GB" baseline="30000" dirty="0"/>
              <a:t>th</a:t>
            </a:r>
            <a:r>
              <a:rPr lang="en-GB" dirty="0"/>
              <a:t> April </a:t>
            </a:r>
            <a:br>
              <a:rPr lang="en-GB" dirty="0"/>
            </a:br>
            <a:r>
              <a:rPr lang="en-GB" dirty="0"/>
              <a:t>–</a:t>
            </a:r>
            <a:br>
              <a:rPr lang="en-GB" dirty="0"/>
            </a:br>
            <a:r>
              <a:rPr lang="en-GB" dirty="0"/>
              <a:t> Friday 1</a:t>
            </a:r>
            <a:r>
              <a:rPr lang="en-GB" baseline="30000" dirty="0"/>
              <a:t>st</a:t>
            </a:r>
            <a:r>
              <a:rPr lang="en-GB" dirty="0"/>
              <a:t> May 2026</a:t>
            </a:r>
          </a:p>
        </p:txBody>
      </p:sp>
      <p:sp>
        <p:nvSpPr>
          <p:cNvPr id="3" name="Subtitle 2">
            <a:extLst>
              <a:ext uri="{FF2B5EF4-FFF2-40B4-BE49-F238E27FC236}">
                <a16:creationId xmlns:a16="http://schemas.microsoft.com/office/drawing/2014/main" id="{ED97273E-B445-5AA4-8F17-FBC2E138D439}"/>
              </a:ext>
            </a:extLst>
          </p:cNvPr>
          <p:cNvSpPr>
            <a:spLocks noGrp="1"/>
          </p:cNvSpPr>
          <p:nvPr>
            <p:ph type="subTitle" idx="1"/>
          </p:nvPr>
        </p:nvSpPr>
        <p:spPr>
          <a:xfrm>
            <a:off x="1367204" y="457199"/>
            <a:ext cx="9144000" cy="852855"/>
          </a:xfrm>
        </p:spPr>
        <p:txBody>
          <a:bodyPr>
            <a:normAutofit/>
          </a:bodyPr>
          <a:lstStyle/>
          <a:p>
            <a:r>
              <a:rPr lang="en-GB" sz="3600" dirty="0"/>
              <a:t>Dates: </a:t>
            </a:r>
          </a:p>
        </p:txBody>
      </p:sp>
    </p:spTree>
    <p:extLst>
      <p:ext uri="{BB962C8B-B14F-4D97-AF65-F5344CB8AC3E}">
        <p14:creationId xmlns:p14="http://schemas.microsoft.com/office/powerpoint/2010/main" val="34544327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2B1DD-69A2-B639-38BF-FB1B3F5FE13B}"/>
              </a:ext>
            </a:extLst>
          </p:cNvPr>
          <p:cNvSpPr>
            <a:spLocks noGrp="1"/>
          </p:cNvSpPr>
          <p:nvPr>
            <p:ph type="title"/>
          </p:nvPr>
        </p:nvSpPr>
        <p:spPr/>
        <p:txBody>
          <a:bodyPr/>
          <a:lstStyle/>
          <a:p>
            <a:r>
              <a:rPr lang="en-GB" dirty="0"/>
              <a:t>Why? </a:t>
            </a:r>
          </a:p>
        </p:txBody>
      </p:sp>
      <p:sp>
        <p:nvSpPr>
          <p:cNvPr id="5" name="Rectangle: Diagonal Corners Rounded 4">
            <a:extLst>
              <a:ext uri="{FF2B5EF4-FFF2-40B4-BE49-F238E27FC236}">
                <a16:creationId xmlns:a16="http://schemas.microsoft.com/office/drawing/2014/main" id="{56EA8A28-809D-247C-E57D-1AFE12111681}"/>
              </a:ext>
            </a:extLst>
          </p:cNvPr>
          <p:cNvSpPr/>
          <p:nvPr/>
        </p:nvSpPr>
        <p:spPr>
          <a:xfrm>
            <a:off x="838200" y="1620256"/>
            <a:ext cx="6065241" cy="922789"/>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Univers"/>
                <a:ea typeface="+mn-ea"/>
                <a:cs typeface="+mn-cs"/>
              </a:rPr>
              <a:t>31% of young people</a:t>
            </a:r>
            <a:r>
              <a:rPr kumimoji="0" lang="en-GB" sz="1800" b="0" i="0" u="none" strike="noStrike" kern="1200" cap="none" spc="0" normalizeH="0" baseline="0" noProof="0" dirty="0">
                <a:ln>
                  <a:noFill/>
                </a:ln>
                <a:solidFill>
                  <a:prstClr val="white"/>
                </a:solidFill>
                <a:effectLst/>
                <a:uLnTx/>
                <a:uFillTx/>
                <a:latin typeface="Univers"/>
                <a:ea typeface="+mn-ea"/>
                <a:cs typeface="+mn-cs"/>
              </a:rPr>
              <a:t> said work experience improved their confidence and self-belief, rising to </a:t>
            </a:r>
            <a:r>
              <a:rPr kumimoji="0" lang="en-GB" sz="1800" b="1" i="0" u="none" strike="noStrike" kern="1200" cap="none" spc="0" normalizeH="0" baseline="0" noProof="0" dirty="0">
                <a:ln>
                  <a:noFill/>
                </a:ln>
                <a:solidFill>
                  <a:prstClr val="white"/>
                </a:solidFill>
                <a:effectLst/>
                <a:uLnTx/>
                <a:uFillTx/>
                <a:latin typeface="Univers"/>
                <a:ea typeface="+mn-ea"/>
                <a:cs typeface="+mn-cs"/>
              </a:rPr>
              <a:t>55% among older age groups </a:t>
            </a:r>
            <a:r>
              <a:rPr kumimoji="0" lang="en-GB" sz="1800" b="0" i="0" u="none" strike="noStrike" kern="1200" cap="none" spc="0" normalizeH="0" baseline="0" noProof="0" dirty="0">
                <a:ln>
                  <a:noFill/>
                </a:ln>
                <a:solidFill>
                  <a:prstClr val="white"/>
                </a:solidFill>
                <a:effectLst/>
                <a:uLnTx/>
                <a:uFillTx/>
                <a:latin typeface="Univers"/>
                <a:ea typeface="+mn-ea"/>
                <a:cs typeface="+mn-cs"/>
              </a:rPr>
              <a:t>(CDI)</a:t>
            </a:r>
            <a:endParaRPr kumimoji="0" lang="en-GB" sz="1400" b="0" i="0" u="none" strike="noStrike" kern="1200" cap="none" spc="0" normalizeH="0" baseline="0" noProof="0" dirty="0">
              <a:ln>
                <a:noFill/>
              </a:ln>
              <a:solidFill>
                <a:prstClr val="white"/>
              </a:solidFill>
              <a:effectLst/>
              <a:uLnTx/>
              <a:uFillTx/>
              <a:latin typeface="Univers"/>
              <a:ea typeface="+mn-ea"/>
              <a:cs typeface="+mn-cs"/>
            </a:endParaRPr>
          </a:p>
        </p:txBody>
      </p:sp>
      <p:sp>
        <p:nvSpPr>
          <p:cNvPr id="6" name="Rectangle: Diagonal Corners Rounded 5">
            <a:extLst>
              <a:ext uri="{FF2B5EF4-FFF2-40B4-BE49-F238E27FC236}">
                <a16:creationId xmlns:a16="http://schemas.microsoft.com/office/drawing/2014/main" id="{41F0E831-7A42-C7FF-27CD-FCBF8B6CA58C}"/>
              </a:ext>
            </a:extLst>
          </p:cNvPr>
          <p:cNvSpPr/>
          <p:nvPr/>
        </p:nvSpPr>
        <p:spPr>
          <a:xfrm>
            <a:off x="5257800" y="2723080"/>
            <a:ext cx="6584659" cy="922789"/>
          </a:xfrm>
          <a:prstGeom prst="round2Diag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Univers"/>
                <a:ea typeface="+mn-ea"/>
                <a:cs typeface="+mn-cs"/>
              </a:rPr>
              <a:t>Young people are three times more likely to be unemployed than the rest of the population.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Univers"/>
                <a:ea typeface="+mn-ea"/>
                <a:cs typeface="+mn-cs"/>
              </a:rPr>
              <a:t>(Careers and Enterprise Company)</a:t>
            </a:r>
          </a:p>
        </p:txBody>
      </p:sp>
      <p:sp>
        <p:nvSpPr>
          <p:cNvPr id="7" name="Rectangle: Diagonal Corners Rounded 6">
            <a:extLst>
              <a:ext uri="{FF2B5EF4-FFF2-40B4-BE49-F238E27FC236}">
                <a16:creationId xmlns:a16="http://schemas.microsoft.com/office/drawing/2014/main" id="{F4119B37-B593-B72A-4C7D-0B1B730294BB}"/>
              </a:ext>
            </a:extLst>
          </p:cNvPr>
          <p:cNvSpPr/>
          <p:nvPr/>
        </p:nvSpPr>
        <p:spPr>
          <a:xfrm>
            <a:off x="838200" y="3825905"/>
            <a:ext cx="6308521" cy="1238464"/>
          </a:xfrm>
          <a:prstGeom prst="round2Diag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Univers"/>
                <a:ea typeface="+mn-ea"/>
                <a:cs typeface="+mn-cs"/>
              </a:rPr>
              <a:t>Work experience </a:t>
            </a:r>
            <a:r>
              <a:rPr kumimoji="0" lang="en-GB" sz="1800" b="1" i="0" u="none" strike="noStrike" kern="1200" cap="none" spc="0" normalizeH="0" baseline="0" noProof="0" dirty="0">
                <a:ln>
                  <a:noFill/>
                </a:ln>
                <a:solidFill>
                  <a:prstClr val="white"/>
                </a:solidFill>
                <a:effectLst/>
                <a:uLnTx/>
                <a:uFillTx/>
                <a:latin typeface="Univers"/>
                <a:ea typeface="+mn-ea"/>
                <a:cs typeface="+mn-cs"/>
              </a:rPr>
              <a:t>reduces the likelihood of being NEET</a:t>
            </a:r>
            <a:r>
              <a:rPr kumimoji="0" lang="en-GB" sz="1800" b="0" i="0" u="none" strike="noStrike" kern="1200" cap="none" spc="0" normalizeH="0" baseline="0" noProof="0" dirty="0">
                <a:ln>
                  <a:noFill/>
                </a:ln>
                <a:solidFill>
                  <a:prstClr val="white"/>
                </a:solidFill>
                <a:effectLst/>
                <a:uLnTx/>
                <a:uFillTx/>
                <a:latin typeface="Univers"/>
                <a:ea typeface="+mn-ea"/>
                <a:cs typeface="+mn-cs"/>
              </a:rPr>
              <a:t> (Not in Education, Employment or Training) from </a:t>
            </a:r>
            <a:r>
              <a:rPr kumimoji="0" lang="en-GB" sz="1800" b="1" i="0" u="none" strike="noStrike" kern="1200" cap="none" spc="0" normalizeH="0" baseline="0" noProof="0" dirty="0">
                <a:ln>
                  <a:noFill/>
                </a:ln>
                <a:solidFill>
                  <a:prstClr val="white"/>
                </a:solidFill>
                <a:effectLst/>
                <a:uLnTx/>
                <a:uFillTx/>
                <a:latin typeface="Univers"/>
                <a:ea typeface="+mn-ea"/>
                <a:cs typeface="+mn-cs"/>
              </a:rPr>
              <a:t>11% to 7%</a:t>
            </a:r>
            <a:r>
              <a:rPr kumimoji="0" lang="en-GB" sz="1400" b="1" i="0" u="none" strike="noStrike" kern="1200" cap="none" spc="0" normalizeH="0" baseline="0" noProof="0" dirty="0">
                <a:ln>
                  <a:noFill/>
                </a:ln>
                <a:solidFill>
                  <a:prstClr val="white"/>
                </a:solidFill>
                <a:effectLst/>
                <a:uLnTx/>
                <a:uFillTx/>
                <a:latin typeface="Univers"/>
                <a:ea typeface="+mn-ea"/>
                <a:cs typeface="+mn-cs"/>
              </a:rPr>
              <a:t> </a:t>
            </a:r>
            <a:r>
              <a:rPr kumimoji="0" lang="en-GB" sz="1800" b="0" i="0" u="none" strike="noStrike" kern="1200" cap="none" spc="0" normalizeH="0" baseline="0" noProof="0" dirty="0">
                <a:ln>
                  <a:noFill/>
                </a:ln>
                <a:solidFill>
                  <a:prstClr val="white"/>
                </a:solidFill>
                <a:effectLst/>
                <a:uLnTx/>
                <a:uFillTx/>
                <a:latin typeface="Univers"/>
                <a:ea typeface="+mn-ea"/>
                <a:cs typeface="+mn-cs"/>
              </a:rPr>
              <a:t>(CDI)</a:t>
            </a:r>
            <a:endParaRPr kumimoji="0" lang="en-GB" sz="1400" b="0" i="0" u="none" strike="noStrike" kern="1200" cap="none" spc="0" normalizeH="0" baseline="0" noProof="0" dirty="0">
              <a:ln>
                <a:noFill/>
              </a:ln>
              <a:solidFill>
                <a:prstClr val="white"/>
              </a:solidFill>
              <a:effectLst/>
              <a:uLnTx/>
              <a:uFillTx/>
              <a:latin typeface="Univers"/>
              <a:ea typeface="+mn-ea"/>
              <a:cs typeface="+mn-cs"/>
            </a:endParaRPr>
          </a:p>
        </p:txBody>
      </p:sp>
      <p:sp>
        <p:nvSpPr>
          <p:cNvPr id="11" name="Rectangle: Diagonal Corners Rounded 10">
            <a:extLst>
              <a:ext uri="{FF2B5EF4-FFF2-40B4-BE49-F238E27FC236}">
                <a16:creationId xmlns:a16="http://schemas.microsoft.com/office/drawing/2014/main" id="{98D08970-84F6-7C35-8BD6-1A186FD41FB3}"/>
              </a:ext>
            </a:extLst>
          </p:cNvPr>
          <p:cNvSpPr/>
          <p:nvPr/>
        </p:nvSpPr>
        <p:spPr>
          <a:xfrm>
            <a:off x="3701562" y="5254412"/>
            <a:ext cx="8140897" cy="1238463"/>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A YouGov poll of 2,000 young adults</a:t>
            </a:r>
            <a:r>
              <a:rPr kumimoji="0" lang="en-GB" sz="18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 found that: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Those who completed work experience reported a </a:t>
            </a:r>
            <a:r>
              <a:rPr kumimoji="0" lang="en-GB" sz="18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3.4% higher average wage</a:t>
            </a:r>
            <a:r>
              <a:rPr kumimoji="0" lang="en-GB" sz="18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 equivalent to </a:t>
            </a:r>
            <a:r>
              <a:rPr kumimoji="0" lang="en-GB" sz="18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£1,088 more per year</a:t>
            </a:r>
            <a:r>
              <a:rPr kumimoji="0" lang="en-GB" sz="18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 based on a £32k salary.</a:t>
            </a:r>
          </a:p>
        </p:txBody>
      </p:sp>
    </p:spTree>
    <p:extLst>
      <p:ext uri="{BB962C8B-B14F-4D97-AF65-F5344CB8AC3E}">
        <p14:creationId xmlns:p14="http://schemas.microsoft.com/office/powerpoint/2010/main" val="25036353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B9A0C-6EB0-0514-5435-7986379D1745}"/>
              </a:ext>
            </a:extLst>
          </p:cNvPr>
          <p:cNvSpPr>
            <a:spLocks noGrp="1"/>
          </p:cNvSpPr>
          <p:nvPr>
            <p:ph type="title"/>
          </p:nvPr>
        </p:nvSpPr>
        <p:spPr>
          <a:xfrm>
            <a:off x="839786" y="224624"/>
            <a:ext cx="9425346" cy="783203"/>
          </a:xfrm>
        </p:spPr>
        <p:txBody>
          <a:bodyPr anchor="b">
            <a:normAutofit/>
          </a:bodyPr>
          <a:lstStyle/>
          <a:p>
            <a:r>
              <a:rPr lang="en-GB" sz="4800" dirty="0"/>
              <a:t>Work Experience Offers…</a:t>
            </a:r>
          </a:p>
        </p:txBody>
      </p:sp>
      <p:pic>
        <p:nvPicPr>
          <p:cNvPr id="5" name="Picture 4" descr="A group of people standing next to a word&#10;&#10;Description automatically generated">
            <a:extLst>
              <a:ext uri="{FF2B5EF4-FFF2-40B4-BE49-F238E27FC236}">
                <a16:creationId xmlns:a16="http://schemas.microsoft.com/office/drawing/2014/main" id="{E5B6EA7A-5894-973E-F3D7-2984F1DB37DF}"/>
              </a:ext>
            </a:extLst>
          </p:cNvPr>
          <p:cNvPicPr>
            <a:picLocks noChangeAspect="1"/>
          </p:cNvPicPr>
          <p:nvPr/>
        </p:nvPicPr>
        <p:blipFill rotWithShape="1">
          <a:blip r:embed="rId2"/>
          <a:srcRect l="7798" t="11804" r="5245" b="10129"/>
          <a:stretch/>
        </p:blipFill>
        <p:spPr>
          <a:xfrm>
            <a:off x="4781005" y="5180821"/>
            <a:ext cx="3407690" cy="1529674"/>
          </a:xfrm>
          <a:prstGeom prst="rect">
            <a:avLst/>
          </a:prstGeom>
          <a:noFill/>
        </p:spPr>
      </p:pic>
      <p:sp>
        <p:nvSpPr>
          <p:cNvPr id="3" name="Content Placeholder 2">
            <a:extLst>
              <a:ext uri="{FF2B5EF4-FFF2-40B4-BE49-F238E27FC236}">
                <a16:creationId xmlns:a16="http://schemas.microsoft.com/office/drawing/2014/main" id="{8CD04655-D0F7-6BCA-DD5A-66F976D6365C}"/>
              </a:ext>
            </a:extLst>
          </p:cNvPr>
          <p:cNvSpPr>
            <a:spLocks noGrp="1"/>
          </p:cNvSpPr>
          <p:nvPr>
            <p:ph type="body" sz="half" idx="2"/>
          </p:nvPr>
        </p:nvSpPr>
        <p:spPr>
          <a:xfrm>
            <a:off x="839786" y="1421296"/>
            <a:ext cx="11182585" cy="4820478"/>
          </a:xfrm>
        </p:spPr>
        <p:txBody>
          <a:bodyPr>
            <a:normAutofit/>
          </a:bodyPr>
          <a:lstStyle/>
          <a:p>
            <a:pPr marL="285750" indent="-285750">
              <a:buFont typeface="Arial" panose="020B0604020202020204" pitchFamily="34" charset="0"/>
              <a:buChar char="•"/>
            </a:pPr>
            <a:r>
              <a:rPr lang="en-US" sz="2200" dirty="0"/>
              <a:t>Opportunity to </a:t>
            </a:r>
            <a:r>
              <a:rPr lang="en-US" sz="2200" b="1" dirty="0"/>
              <a:t>test a career idea- </a:t>
            </a:r>
            <a:r>
              <a:rPr lang="en-US" sz="2200" dirty="0"/>
              <a:t>before committing to courses/training.</a:t>
            </a:r>
          </a:p>
          <a:p>
            <a:pPr marL="285750" indent="-285750">
              <a:buFont typeface="Arial" panose="020B0604020202020204" pitchFamily="34" charset="0"/>
              <a:buChar char="•"/>
            </a:pPr>
            <a:r>
              <a:rPr lang="en-US" sz="2200" dirty="0"/>
              <a:t>A chance to </a:t>
            </a:r>
            <a:r>
              <a:rPr lang="en-US" sz="2200" b="1" dirty="0"/>
              <a:t>engage &amp; interact </a:t>
            </a:r>
            <a:r>
              <a:rPr lang="en-US" sz="2200" dirty="0"/>
              <a:t>with people outside of your normal remit- we all have to do this!</a:t>
            </a:r>
          </a:p>
          <a:p>
            <a:pPr marL="285750" indent="-285750">
              <a:buFont typeface="Arial" panose="020B0604020202020204" pitchFamily="34" charset="0"/>
              <a:buChar char="•"/>
            </a:pPr>
            <a:r>
              <a:rPr lang="en-US" sz="2200" dirty="0"/>
              <a:t>Something to </a:t>
            </a:r>
            <a:r>
              <a:rPr lang="en-US" sz="2200" b="1" dirty="0"/>
              <a:t>write on your CV &amp; support future</a:t>
            </a:r>
            <a:r>
              <a:rPr lang="en-US" sz="2200" dirty="0"/>
              <a:t> course/apprenticeship applications- this could make all the difference.</a:t>
            </a:r>
          </a:p>
          <a:p>
            <a:pPr marL="285750" indent="-285750">
              <a:buFont typeface="Arial" panose="020B0604020202020204" pitchFamily="34" charset="0"/>
              <a:buChar char="•"/>
            </a:pPr>
            <a:r>
              <a:rPr lang="en-US" sz="2200" dirty="0"/>
              <a:t>Experience of </a:t>
            </a:r>
            <a:r>
              <a:rPr lang="en-US" sz="2200" b="1" dirty="0"/>
              <a:t>the working world.</a:t>
            </a:r>
          </a:p>
          <a:p>
            <a:pPr marL="285750" indent="-285750">
              <a:buFont typeface="Arial" panose="020B0604020202020204" pitchFamily="34" charset="0"/>
              <a:buChar char="•"/>
            </a:pPr>
            <a:r>
              <a:rPr lang="en-US" sz="2200" b="1" dirty="0"/>
              <a:t>Make connections </a:t>
            </a:r>
            <a:r>
              <a:rPr lang="en-US" sz="2200" dirty="0"/>
              <a:t>for future employment/support.</a:t>
            </a:r>
          </a:p>
          <a:p>
            <a:pPr marL="285750" indent="-285750">
              <a:buFont typeface="Arial" panose="020B0604020202020204" pitchFamily="34" charset="0"/>
              <a:buChar char="•"/>
            </a:pPr>
            <a:r>
              <a:rPr lang="en-US" sz="2200" dirty="0"/>
              <a:t>Potential </a:t>
            </a:r>
            <a:r>
              <a:rPr lang="en-US" sz="2200" b="1" dirty="0"/>
              <a:t>reference.</a:t>
            </a:r>
          </a:p>
          <a:p>
            <a:pPr marL="285750" indent="-285750">
              <a:buFont typeface="Arial" panose="020B0604020202020204" pitchFamily="34" charset="0"/>
              <a:buChar char="•"/>
            </a:pPr>
            <a:r>
              <a:rPr lang="en-US" sz="2200" dirty="0"/>
              <a:t>A chance to be </a:t>
            </a:r>
            <a:r>
              <a:rPr lang="en-US" sz="2200" b="1" dirty="0"/>
              <a:t>independent &amp; take responsibility.</a:t>
            </a:r>
          </a:p>
          <a:p>
            <a:endParaRPr lang="en-GB" sz="1500" dirty="0"/>
          </a:p>
        </p:txBody>
      </p:sp>
    </p:spTree>
    <p:extLst>
      <p:ext uri="{BB962C8B-B14F-4D97-AF65-F5344CB8AC3E}">
        <p14:creationId xmlns:p14="http://schemas.microsoft.com/office/powerpoint/2010/main" val="25449820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2FB0B-15EC-453B-BC9B-69AD35DDCEA3}"/>
              </a:ext>
            </a:extLst>
          </p:cNvPr>
          <p:cNvSpPr>
            <a:spLocks noGrp="1"/>
          </p:cNvSpPr>
          <p:nvPr>
            <p:ph type="ctrTitle"/>
          </p:nvPr>
        </p:nvSpPr>
        <p:spPr>
          <a:xfrm>
            <a:off x="1527048" y="1357532"/>
            <a:ext cx="9144000" cy="2340864"/>
          </a:xfrm>
        </p:spPr>
        <p:txBody>
          <a:bodyPr/>
          <a:lstStyle/>
          <a:p>
            <a:r>
              <a:rPr lang="en-US" dirty="0"/>
              <a:t>What is expected of students?</a:t>
            </a:r>
          </a:p>
        </p:txBody>
      </p:sp>
      <p:sp>
        <p:nvSpPr>
          <p:cNvPr id="3" name="Subtitle 2">
            <a:extLst>
              <a:ext uri="{FF2B5EF4-FFF2-40B4-BE49-F238E27FC236}">
                <a16:creationId xmlns:a16="http://schemas.microsoft.com/office/drawing/2014/main" id="{05408798-0DB3-46BF-880E-7BB904D700F6}"/>
              </a:ext>
            </a:extLst>
          </p:cNvPr>
          <p:cNvSpPr>
            <a:spLocks noGrp="1"/>
          </p:cNvSpPr>
          <p:nvPr>
            <p:ph type="subTitle" idx="1"/>
          </p:nvPr>
        </p:nvSpPr>
        <p:spPr/>
        <p:txBody>
          <a:bodyPr/>
          <a:lstStyle/>
          <a:p>
            <a:r>
              <a:rPr lang="en-US" dirty="0"/>
              <a:t>Work Experience 2026</a:t>
            </a:r>
          </a:p>
        </p:txBody>
      </p:sp>
    </p:spTree>
    <p:extLst>
      <p:ext uri="{BB962C8B-B14F-4D97-AF65-F5344CB8AC3E}">
        <p14:creationId xmlns:p14="http://schemas.microsoft.com/office/powerpoint/2010/main" val="22278825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91AF1-5AB9-B245-0234-9C25820B9092}"/>
              </a:ext>
            </a:extLst>
          </p:cNvPr>
          <p:cNvSpPr>
            <a:spLocks noGrp="1"/>
          </p:cNvSpPr>
          <p:nvPr>
            <p:ph type="title"/>
          </p:nvPr>
        </p:nvSpPr>
        <p:spPr>
          <a:xfrm>
            <a:off x="838200" y="365125"/>
            <a:ext cx="10515600" cy="1325563"/>
          </a:xfrm>
        </p:spPr>
        <p:txBody>
          <a:bodyPr anchor="ctr">
            <a:normAutofit/>
          </a:bodyPr>
          <a:lstStyle/>
          <a:p>
            <a:r>
              <a:rPr lang="en-GB" dirty="0"/>
              <a:t>What students will need to do …</a:t>
            </a:r>
          </a:p>
        </p:txBody>
      </p:sp>
      <p:sp>
        <p:nvSpPr>
          <p:cNvPr id="3" name="Content Placeholder 2">
            <a:extLst>
              <a:ext uri="{FF2B5EF4-FFF2-40B4-BE49-F238E27FC236}">
                <a16:creationId xmlns:a16="http://schemas.microsoft.com/office/drawing/2014/main" id="{03AB97D5-47ED-5599-DC7E-7EDE8CE74D02}"/>
              </a:ext>
            </a:extLst>
          </p:cNvPr>
          <p:cNvSpPr>
            <a:spLocks noGrp="1"/>
          </p:cNvSpPr>
          <p:nvPr>
            <p:ph sz="half" idx="1"/>
          </p:nvPr>
        </p:nvSpPr>
        <p:spPr>
          <a:xfrm>
            <a:off x="838201" y="1690688"/>
            <a:ext cx="7030914" cy="4802187"/>
          </a:xfrm>
        </p:spPr>
        <p:txBody>
          <a:bodyPr>
            <a:normAutofit fontScale="92500"/>
          </a:bodyPr>
          <a:lstStyle/>
          <a:p>
            <a:pPr>
              <a:lnSpc>
                <a:spcPct val="120000"/>
              </a:lnSpc>
              <a:spcAft>
                <a:spcPts val="1000"/>
              </a:spcAft>
            </a:pPr>
            <a:r>
              <a:rPr lang="en-GB" sz="2200" b="1" dirty="0"/>
              <a:t>Students</a:t>
            </a:r>
            <a:r>
              <a:rPr lang="en-GB" sz="2200" dirty="0"/>
              <a:t> will be expected to </a:t>
            </a:r>
            <a:r>
              <a:rPr lang="en-GB" sz="2200" b="1" dirty="0"/>
              <a:t>find &amp; secure </a:t>
            </a:r>
            <a:r>
              <a:rPr lang="en-GB" sz="2200" dirty="0"/>
              <a:t>a placement.</a:t>
            </a:r>
          </a:p>
          <a:p>
            <a:pPr lvl="1">
              <a:lnSpc>
                <a:spcPct val="120000"/>
              </a:lnSpc>
              <a:spcBef>
                <a:spcPts val="1000"/>
              </a:spcBef>
              <a:spcAft>
                <a:spcPts val="1000"/>
              </a:spcAft>
              <a:buClr>
                <a:schemeClr val="accent3">
                  <a:lumMod val="75000"/>
                </a:schemeClr>
              </a:buClr>
            </a:pPr>
            <a:r>
              <a:rPr lang="en-GB" sz="2200" dirty="0"/>
              <a:t>This will involve contacting local employers and enquiring about opportunities.</a:t>
            </a:r>
          </a:p>
          <a:p>
            <a:pPr marL="457200" lvl="1" indent="0">
              <a:lnSpc>
                <a:spcPct val="120000"/>
              </a:lnSpc>
              <a:spcBef>
                <a:spcPts val="1000"/>
              </a:spcBef>
              <a:spcAft>
                <a:spcPts val="1000"/>
              </a:spcAft>
              <a:buClr>
                <a:schemeClr val="accent3">
                  <a:lumMod val="75000"/>
                </a:schemeClr>
              </a:buClr>
              <a:buNone/>
            </a:pPr>
            <a:endParaRPr lang="en-GB" sz="2200" dirty="0"/>
          </a:p>
          <a:p>
            <a:pPr>
              <a:lnSpc>
                <a:spcPct val="120000"/>
              </a:lnSpc>
              <a:spcAft>
                <a:spcPts val="1000"/>
              </a:spcAft>
            </a:pPr>
            <a:r>
              <a:rPr lang="en-GB" sz="2200" dirty="0"/>
              <a:t>Once the employer has agreed to host you:</a:t>
            </a:r>
          </a:p>
          <a:p>
            <a:pPr lvl="1">
              <a:lnSpc>
                <a:spcPct val="120000"/>
              </a:lnSpc>
              <a:spcBef>
                <a:spcPts val="1000"/>
              </a:spcBef>
              <a:spcAft>
                <a:spcPts val="1000"/>
              </a:spcAft>
              <a:buClr>
                <a:schemeClr val="accent1">
                  <a:lumMod val="75000"/>
                </a:schemeClr>
              </a:buClr>
            </a:pPr>
            <a:r>
              <a:rPr lang="en-GB" sz="2200" dirty="0"/>
              <a:t>You will need to gather key information.</a:t>
            </a:r>
          </a:p>
          <a:p>
            <a:pPr lvl="1">
              <a:lnSpc>
                <a:spcPct val="120000"/>
              </a:lnSpc>
              <a:spcBef>
                <a:spcPts val="1000"/>
              </a:spcBef>
              <a:spcAft>
                <a:spcPts val="1000"/>
              </a:spcAft>
              <a:buClr>
                <a:schemeClr val="accent1">
                  <a:lumMod val="75000"/>
                </a:schemeClr>
              </a:buClr>
            </a:pPr>
            <a:r>
              <a:rPr lang="en-GB" sz="2200" dirty="0"/>
              <a:t>Submit these details on the placements tool (Unifrog)- </a:t>
            </a:r>
            <a:r>
              <a:rPr lang="en-GB" sz="2200" dirty="0">
                <a:solidFill>
                  <a:srgbClr val="00B0F0"/>
                </a:solidFill>
              </a:rPr>
              <a:t>more guidance in the next presentation</a:t>
            </a:r>
          </a:p>
          <a:p>
            <a:pPr marL="0" indent="0">
              <a:buNone/>
            </a:pPr>
            <a:endParaRPr lang="en-GB" sz="2200" dirty="0"/>
          </a:p>
        </p:txBody>
      </p:sp>
      <p:pic>
        <p:nvPicPr>
          <p:cNvPr id="6" name="Picture 5" descr="A cartoon character with a thumbs up&#10;&#10;Description automatically generated">
            <a:extLst>
              <a:ext uri="{FF2B5EF4-FFF2-40B4-BE49-F238E27FC236}">
                <a16:creationId xmlns:a16="http://schemas.microsoft.com/office/drawing/2014/main" id="{7A1E0CF5-7482-09A5-1C5C-41E87166A781}"/>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414021" y="2545379"/>
            <a:ext cx="4553712" cy="3631584"/>
          </a:xfrm>
          <a:prstGeom prst="rect">
            <a:avLst/>
          </a:prstGeom>
          <a:noFill/>
        </p:spPr>
      </p:pic>
      <p:sp>
        <p:nvSpPr>
          <p:cNvPr id="4" name="Slide Number Placeholder 3" hidden="1">
            <a:extLst>
              <a:ext uri="{FF2B5EF4-FFF2-40B4-BE49-F238E27FC236}">
                <a16:creationId xmlns:a16="http://schemas.microsoft.com/office/drawing/2014/main" id="{5384DCB7-2737-C7AD-E903-D0E017827DF1}"/>
              </a:ext>
            </a:extLst>
          </p:cNvPr>
          <p:cNvSpPr>
            <a:spLocks noGrp="1"/>
          </p:cNvSpPr>
          <p:nvPr>
            <p:ph type="sldNum" sz="quarter" idx="4294967295"/>
          </p:nvPr>
        </p:nvSpPr>
        <p:spPr>
          <a:xfrm>
            <a:off x="8610600" y="6356350"/>
            <a:ext cx="2743200" cy="365125"/>
          </a:xfrm>
        </p:spPr>
        <p:txBody>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D8DA9DAA-006C-4F4B-980E-E3DF019B24E2}" type="slidenum">
              <a:rPr kumimoji="0" lang="en-US" sz="1200" b="1" i="0" u="none" strike="noStrike" kern="1200" cap="all" spc="100" normalizeH="0" baseline="0" noProof="0" smtClean="0">
                <a:ln>
                  <a:noFill/>
                </a:ln>
                <a:solidFill>
                  <a:prstClr val="black">
                    <a:tint val="75000"/>
                  </a:prstClr>
                </a:solidFill>
                <a:effectLst/>
                <a:uLnTx/>
                <a:uFillTx/>
                <a:latin typeface="Univers"/>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7</a:t>
            </a:fld>
            <a:endParaRPr kumimoji="0" lang="en-US" sz="1200" b="1" i="0" u="none" strike="noStrike" kern="1200" cap="all" spc="100" normalizeH="0" baseline="0" noProof="0">
              <a:ln>
                <a:noFill/>
              </a:ln>
              <a:solidFill>
                <a:prstClr val="black">
                  <a:tint val="75000"/>
                </a:prstClr>
              </a:solidFill>
              <a:effectLst/>
              <a:uLnTx/>
              <a:uFillTx/>
              <a:latin typeface="Univers"/>
              <a:ea typeface="+mn-ea"/>
              <a:cs typeface="+mn-cs"/>
            </a:endParaRPr>
          </a:p>
        </p:txBody>
      </p:sp>
    </p:spTree>
    <p:extLst>
      <p:ext uri="{BB962C8B-B14F-4D97-AF65-F5344CB8AC3E}">
        <p14:creationId xmlns:p14="http://schemas.microsoft.com/office/powerpoint/2010/main" val="29165331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033" y="628153"/>
            <a:ext cx="7221672" cy="881865"/>
          </a:xfrm>
        </p:spPr>
        <p:txBody>
          <a:bodyPr>
            <a:noAutofit/>
          </a:bodyPr>
          <a:lstStyle/>
          <a:p>
            <a:pPr algn="ctr"/>
            <a:r>
              <a:rPr lang="en-GB" sz="4400" dirty="0">
                <a:latin typeface="Impact" panose="020B0806030902050204" pitchFamily="34" charset="0"/>
              </a:rPr>
              <a:t>How to find local employers</a:t>
            </a:r>
          </a:p>
        </p:txBody>
      </p:sp>
      <p:pic>
        <p:nvPicPr>
          <p:cNvPr id="7" name="Picture 6"/>
          <p:cNvPicPr>
            <a:picLocks noChangeAspect="1"/>
          </p:cNvPicPr>
          <p:nvPr/>
        </p:nvPicPr>
        <p:blipFill rotWithShape="1">
          <a:blip r:embed="rId2"/>
          <a:srcRect l="30000" t="6820" r="30881" b="12302"/>
          <a:stretch/>
        </p:blipFill>
        <p:spPr>
          <a:xfrm>
            <a:off x="124493" y="1882425"/>
            <a:ext cx="3957376" cy="4602265"/>
          </a:xfrm>
          <a:prstGeom prst="rect">
            <a:avLst/>
          </a:prstGeom>
        </p:spPr>
      </p:pic>
      <p:pic>
        <p:nvPicPr>
          <p:cNvPr id="9" name="Picture 8"/>
          <p:cNvPicPr>
            <a:picLocks noChangeAspect="1"/>
          </p:cNvPicPr>
          <p:nvPr/>
        </p:nvPicPr>
        <p:blipFill rotWithShape="1">
          <a:blip r:embed="rId3"/>
          <a:srcRect l="24375" t="6970" r="24404" b="5000"/>
          <a:stretch/>
        </p:blipFill>
        <p:spPr>
          <a:xfrm>
            <a:off x="7390884" y="1972366"/>
            <a:ext cx="4574614" cy="4422381"/>
          </a:xfrm>
          <a:prstGeom prst="rect">
            <a:avLst/>
          </a:prstGeom>
        </p:spPr>
      </p:pic>
      <p:pic>
        <p:nvPicPr>
          <p:cNvPr id="10" name="Picture 9"/>
          <p:cNvPicPr>
            <a:picLocks noChangeAspect="1"/>
          </p:cNvPicPr>
          <p:nvPr/>
        </p:nvPicPr>
        <p:blipFill rotWithShape="1">
          <a:blip r:embed="rId4"/>
          <a:srcRect t="3637" b="40900"/>
          <a:stretch/>
        </p:blipFill>
        <p:spPr>
          <a:xfrm>
            <a:off x="3245730" y="1659841"/>
            <a:ext cx="5700539" cy="1778466"/>
          </a:xfrm>
          <a:prstGeom prst="rect">
            <a:avLst/>
          </a:prstGeom>
        </p:spPr>
      </p:pic>
      <p:sp>
        <p:nvSpPr>
          <p:cNvPr id="11" name="TextBox 10"/>
          <p:cNvSpPr txBox="1"/>
          <p:nvPr/>
        </p:nvSpPr>
        <p:spPr>
          <a:xfrm>
            <a:off x="7820860" y="681468"/>
            <a:ext cx="4144638" cy="954107"/>
          </a:xfrm>
          <a:prstGeom prst="rect">
            <a:avLst/>
          </a:prstGeom>
          <a:noFill/>
        </p:spPr>
        <p:txBody>
          <a:bodyPr wrap="square" rtlCol="0">
            <a:spAutoFit/>
          </a:bodyPr>
          <a:lstStyle/>
          <a:p>
            <a:pPr algn="ctr"/>
            <a:r>
              <a:rPr lang="en-GB" sz="2800" dirty="0">
                <a:solidFill>
                  <a:srgbClr val="FFC000"/>
                </a:solidFill>
                <a:hlinkClick r:id="rId5">
                  <a:extLst>
                    <a:ext uri="{A12FA001-AC4F-418D-AE19-62706E023703}">
                      <ahyp:hlinkClr xmlns:ahyp="http://schemas.microsoft.com/office/drawing/2018/hyperlinkcolor" val="tx"/>
                    </a:ext>
                  </a:extLst>
                </a:hlinkClick>
              </a:rPr>
              <a:t>www.yell.com</a:t>
            </a:r>
            <a:endParaRPr lang="en-GB" sz="2800" dirty="0">
              <a:solidFill>
                <a:srgbClr val="FFC000"/>
              </a:solidFill>
            </a:endParaRPr>
          </a:p>
          <a:p>
            <a:pPr algn="ctr"/>
            <a:r>
              <a:rPr lang="en-GB" sz="2800" dirty="0">
                <a:solidFill>
                  <a:srgbClr val="FFC000"/>
                </a:solidFill>
                <a:hlinkClick r:id="rId6">
                  <a:extLst>
                    <a:ext uri="{A12FA001-AC4F-418D-AE19-62706E023703}">
                      <ahyp:hlinkClr xmlns:ahyp="http://schemas.microsoft.com/office/drawing/2018/hyperlinkcolor" val="tx"/>
                    </a:ext>
                  </a:extLst>
                </a:hlinkClick>
              </a:rPr>
              <a:t>www.thomsonlocal.com</a:t>
            </a:r>
            <a:r>
              <a:rPr lang="en-GB" sz="2800" dirty="0">
                <a:solidFill>
                  <a:srgbClr val="FFC000"/>
                </a:solidFill>
              </a:rPr>
              <a:t>  </a:t>
            </a:r>
          </a:p>
        </p:txBody>
      </p:sp>
      <p:sp>
        <p:nvSpPr>
          <p:cNvPr id="12" name="TextBox 11"/>
          <p:cNvSpPr txBox="1"/>
          <p:nvPr/>
        </p:nvSpPr>
        <p:spPr>
          <a:xfrm>
            <a:off x="2194130" y="4416680"/>
            <a:ext cx="7803740" cy="1508105"/>
          </a:xfrm>
          <a:prstGeom prst="rect">
            <a:avLst/>
          </a:prstGeom>
          <a:solidFill>
            <a:schemeClr val="bg1"/>
          </a:solidFill>
          <a:ln w="57150">
            <a:solidFill>
              <a:srgbClr val="00B0F0"/>
            </a:solidFill>
          </a:ln>
        </p:spPr>
        <p:txBody>
          <a:bodyPr wrap="square" rtlCol="0">
            <a:spAutoFit/>
          </a:bodyPr>
          <a:lstStyle/>
          <a:p>
            <a:pPr algn="ctr"/>
            <a:r>
              <a:rPr lang="en-GB" b="1" dirty="0"/>
              <a:t>Directories will give you all the contact details you need. </a:t>
            </a:r>
          </a:p>
          <a:p>
            <a:pPr algn="ctr"/>
            <a:r>
              <a:rPr lang="en-GB" dirty="0"/>
              <a:t>Use them to make a list local employers &amp; start contacting them.</a:t>
            </a:r>
          </a:p>
          <a:p>
            <a:pPr algn="ctr"/>
            <a:endParaRPr lang="en-GB" sz="1400" dirty="0"/>
          </a:p>
          <a:p>
            <a:pPr algn="ctr"/>
            <a:r>
              <a:rPr lang="en-GB" sz="1400" b="1" dirty="0"/>
              <a:t>Remember to- </a:t>
            </a:r>
            <a:r>
              <a:rPr lang="en-GB" sz="1400" dirty="0"/>
              <a:t>Introduce yourself, state why you are contacting them, ask to speak to the relevant person, and give them the dates.</a:t>
            </a:r>
          </a:p>
          <a:p>
            <a:pPr algn="ctr"/>
            <a:r>
              <a:rPr lang="en-GB" sz="1400" dirty="0"/>
              <a:t>See your student booklet for support with making contact</a:t>
            </a:r>
          </a:p>
        </p:txBody>
      </p:sp>
    </p:spTree>
    <p:extLst>
      <p:ext uri="{BB962C8B-B14F-4D97-AF65-F5344CB8AC3E}">
        <p14:creationId xmlns:p14="http://schemas.microsoft.com/office/powerpoint/2010/main" val="297820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ppt_w</p:attrName>
                                        </p:attrNameLst>
                                      </p:cBhvr>
                                      <p:tavLst>
                                        <p:tav tm="0">
                                          <p:val>
                                            <p:fltVal val="0"/>
                                          </p:val>
                                        </p:tav>
                                        <p:tav tm="100000">
                                          <p:val>
                                            <p:strVal val="#ppt_w"/>
                                          </p:val>
                                        </p:tav>
                                      </p:tavLst>
                                    </p:anim>
                                    <p:anim calcmode="lin" valueType="num">
                                      <p:cBhvr>
                                        <p:cTn id="22" dur="500" fill="hold"/>
                                        <p:tgtEl>
                                          <p:spTgt spid="12"/>
                                        </p:tgtEl>
                                        <p:attrNameLst>
                                          <p:attrName>ppt_h</p:attrName>
                                        </p:attrNameLst>
                                      </p:cBhvr>
                                      <p:tavLst>
                                        <p:tav tm="0">
                                          <p:val>
                                            <p:fltVal val="0"/>
                                          </p:val>
                                        </p:tav>
                                        <p:tav tm="100000">
                                          <p:val>
                                            <p:strVal val="#ppt_h"/>
                                          </p:val>
                                        </p:tav>
                                      </p:tavLst>
                                    </p:anim>
                                    <p:animEffect transition="in" filter="fade">
                                      <p:cBhvr>
                                        <p:cTn id="2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4923" y="956057"/>
            <a:ext cx="4872754" cy="637467"/>
          </a:xfrm>
        </p:spPr>
        <p:txBody>
          <a:bodyPr>
            <a:normAutofit fontScale="90000"/>
          </a:bodyPr>
          <a:lstStyle/>
          <a:p>
            <a:r>
              <a:rPr lang="en-GB" sz="6000" dirty="0">
                <a:solidFill>
                  <a:schemeClr val="tx1"/>
                </a:solidFill>
                <a:latin typeface="Impact" panose="020B0806030902050204" pitchFamily="34" charset="0"/>
              </a:rPr>
              <a:t>NO IDEAs?</a:t>
            </a:r>
            <a:endParaRPr lang="en-GB" sz="6000" dirty="0">
              <a:latin typeface="Impact" panose="020B0806030902050204" pitchFamily="34" charset="0"/>
            </a:endParaRPr>
          </a:p>
        </p:txBody>
      </p:sp>
      <p:sp>
        <p:nvSpPr>
          <p:cNvPr id="3" name="Content Placeholder 2"/>
          <p:cNvSpPr>
            <a:spLocks noGrp="1"/>
          </p:cNvSpPr>
          <p:nvPr>
            <p:ph idx="1"/>
          </p:nvPr>
        </p:nvSpPr>
        <p:spPr>
          <a:xfrm>
            <a:off x="411061" y="1879135"/>
            <a:ext cx="11654815" cy="4336136"/>
          </a:xfrm>
        </p:spPr>
        <p:txBody>
          <a:bodyPr>
            <a:noAutofit/>
          </a:bodyPr>
          <a:lstStyle/>
          <a:p>
            <a:pPr marL="0" indent="0">
              <a:buNone/>
            </a:pPr>
            <a:r>
              <a:rPr lang="en-GB" sz="2200" b="1" dirty="0">
                <a:solidFill>
                  <a:schemeClr val="tx1"/>
                </a:solidFill>
              </a:rPr>
              <a:t>No idea what you want to do? Try the following:</a:t>
            </a:r>
          </a:p>
          <a:p>
            <a:r>
              <a:rPr lang="en-GB" sz="2200" dirty="0">
                <a:solidFill>
                  <a:schemeClr val="tx1"/>
                </a:solidFill>
              </a:rPr>
              <a:t>Start with interests e.g. sport, music, reading, drawing</a:t>
            </a:r>
          </a:p>
          <a:p>
            <a:pPr lvl="1"/>
            <a:r>
              <a:rPr lang="en-GB" sz="2000" dirty="0">
                <a:solidFill>
                  <a:schemeClr val="tx1"/>
                </a:solidFill>
              </a:rPr>
              <a:t>Mind map/research careers in this field</a:t>
            </a:r>
          </a:p>
          <a:p>
            <a:r>
              <a:rPr lang="en-GB" sz="2200" dirty="0">
                <a:solidFill>
                  <a:schemeClr val="tx1"/>
                </a:solidFill>
              </a:rPr>
              <a:t>Use some of the career matching tests- See your student packs</a:t>
            </a:r>
          </a:p>
          <a:p>
            <a:r>
              <a:rPr lang="en-GB" sz="2200" dirty="0">
                <a:solidFill>
                  <a:schemeClr val="tx1"/>
                </a:solidFill>
              </a:rPr>
              <a:t>Review Career Websites for a description of various job sectors- See student pack</a:t>
            </a:r>
          </a:p>
          <a:p>
            <a:r>
              <a:rPr lang="en-GB" sz="2200" dirty="0">
                <a:solidFill>
                  <a:schemeClr val="tx1"/>
                </a:solidFill>
              </a:rPr>
              <a:t>Alternatively, decide what do you definitely not want to do and look for any opportunities that avoid this.</a:t>
            </a:r>
          </a:p>
          <a:p>
            <a:r>
              <a:rPr lang="en-GB" sz="2200" dirty="0">
                <a:solidFill>
                  <a:schemeClr val="tx1"/>
                </a:solidFill>
              </a:rPr>
              <a:t>Use the information gathered to identify a few careers of interest or a job sector to try for work experience. Now use the previous websites to search for local employers in these areas.</a:t>
            </a:r>
          </a:p>
        </p:txBody>
      </p:sp>
      <p:pic>
        <p:nvPicPr>
          <p:cNvPr id="4" name="Picture 3"/>
          <p:cNvPicPr>
            <a:picLocks noChangeAspect="1"/>
          </p:cNvPicPr>
          <p:nvPr/>
        </p:nvPicPr>
        <p:blipFill rotWithShape="1">
          <a:blip r:embed="rId2"/>
          <a:srcRect l="19944" t="8182" r="21080" b="28637"/>
          <a:stretch/>
        </p:blipFill>
        <p:spPr>
          <a:xfrm>
            <a:off x="8825948" y="1879135"/>
            <a:ext cx="3141667" cy="1893172"/>
          </a:xfrm>
          <a:prstGeom prst="rect">
            <a:avLst/>
          </a:prstGeom>
        </p:spPr>
      </p:pic>
      <p:pic>
        <p:nvPicPr>
          <p:cNvPr id="5" name="Picture 4"/>
          <p:cNvPicPr>
            <a:picLocks noChangeAspect="1"/>
          </p:cNvPicPr>
          <p:nvPr/>
        </p:nvPicPr>
        <p:blipFill rotWithShape="1">
          <a:blip r:embed="rId3"/>
          <a:srcRect l="12955" t="8635" r="19119" b="9091"/>
          <a:stretch/>
        </p:blipFill>
        <p:spPr>
          <a:xfrm>
            <a:off x="5804659" y="128046"/>
            <a:ext cx="2523686" cy="1719400"/>
          </a:xfrm>
          <a:prstGeom prst="rect">
            <a:avLst/>
          </a:prstGeom>
        </p:spPr>
      </p:pic>
      <p:pic>
        <p:nvPicPr>
          <p:cNvPr id="6" name="Picture 5"/>
          <p:cNvPicPr>
            <a:picLocks noChangeAspect="1"/>
          </p:cNvPicPr>
          <p:nvPr/>
        </p:nvPicPr>
        <p:blipFill rotWithShape="1">
          <a:blip r:embed="rId4"/>
          <a:srcRect l="3750" t="24091" r="21761" b="10606"/>
          <a:stretch/>
        </p:blipFill>
        <p:spPr>
          <a:xfrm>
            <a:off x="8480943" y="128046"/>
            <a:ext cx="3486672" cy="1719400"/>
          </a:xfrm>
          <a:prstGeom prst="rect">
            <a:avLst/>
          </a:prstGeom>
        </p:spPr>
      </p:pic>
      <p:pic>
        <p:nvPicPr>
          <p:cNvPr id="7" name="Picture 6"/>
          <p:cNvPicPr>
            <a:picLocks noChangeAspect="1"/>
          </p:cNvPicPr>
          <p:nvPr/>
        </p:nvPicPr>
        <p:blipFill rotWithShape="1">
          <a:blip r:embed="rId5"/>
          <a:srcRect l="9478" t="9748" r="14365" b="55206"/>
          <a:stretch/>
        </p:blipFill>
        <p:spPr>
          <a:xfrm>
            <a:off x="4856921" y="6017225"/>
            <a:ext cx="2478157" cy="712729"/>
          </a:xfrm>
          <a:prstGeom prst="rect">
            <a:avLst/>
          </a:prstGeom>
        </p:spPr>
      </p:pic>
    </p:spTree>
    <p:extLst>
      <p:ext uri="{BB962C8B-B14F-4D97-AF65-F5344CB8AC3E}">
        <p14:creationId xmlns:p14="http://schemas.microsoft.com/office/powerpoint/2010/main" val="3888121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223E4-67EA-3206-54D7-7C121094ADD8}"/>
              </a:ext>
            </a:extLst>
          </p:cNvPr>
          <p:cNvSpPr>
            <a:spLocks noGrp="1"/>
          </p:cNvSpPr>
          <p:nvPr>
            <p:ph type="title"/>
          </p:nvPr>
        </p:nvSpPr>
        <p:spPr>
          <a:xfrm>
            <a:off x="838200" y="125867"/>
            <a:ext cx="10515600" cy="951820"/>
          </a:xfrm>
        </p:spPr>
        <p:txBody>
          <a:bodyPr anchor="ctr">
            <a:normAutofit/>
          </a:bodyPr>
          <a:lstStyle/>
          <a:p>
            <a:r>
              <a:rPr lang="en-GB" dirty="0"/>
              <a:t>Support Available</a:t>
            </a:r>
          </a:p>
        </p:txBody>
      </p:sp>
      <p:sp>
        <p:nvSpPr>
          <p:cNvPr id="3" name="Content Placeholder 2">
            <a:extLst>
              <a:ext uri="{FF2B5EF4-FFF2-40B4-BE49-F238E27FC236}">
                <a16:creationId xmlns:a16="http://schemas.microsoft.com/office/drawing/2014/main" id="{366496FE-D560-730B-647D-CFDED257D2DF}"/>
              </a:ext>
            </a:extLst>
          </p:cNvPr>
          <p:cNvSpPr>
            <a:spLocks noGrp="1"/>
          </p:cNvSpPr>
          <p:nvPr>
            <p:ph sz="half" idx="1"/>
          </p:nvPr>
        </p:nvSpPr>
        <p:spPr>
          <a:xfrm>
            <a:off x="838200" y="1230086"/>
            <a:ext cx="6433038" cy="5502047"/>
          </a:xfrm>
        </p:spPr>
        <p:txBody>
          <a:bodyPr>
            <a:normAutofit/>
          </a:bodyPr>
          <a:lstStyle/>
          <a:p>
            <a:pPr marL="0" indent="0">
              <a:spcAft>
                <a:spcPts val="600"/>
              </a:spcAft>
              <a:buNone/>
            </a:pPr>
            <a:r>
              <a:rPr lang="en-GB" sz="2000" dirty="0"/>
              <a:t>To help, you will receive the following support:</a:t>
            </a:r>
          </a:p>
          <a:p>
            <a:pPr marL="0" indent="0">
              <a:spcAft>
                <a:spcPts val="600"/>
              </a:spcAft>
              <a:buNone/>
            </a:pPr>
            <a:endParaRPr lang="en-GB" sz="500" dirty="0"/>
          </a:p>
          <a:p>
            <a:pPr indent="-288000">
              <a:lnSpc>
                <a:spcPct val="100000"/>
              </a:lnSpc>
              <a:spcAft>
                <a:spcPts val="1200"/>
              </a:spcAft>
              <a:buBlip>
                <a:blip r:embed="rId2">
                  <a:extLst>
                    <a:ext uri="{96DAC541-7B7A-43D3-8B79-37D633B846F1}">
                      <asvg:svgBlip xmlns:asvg="http://schemas.microsoft.com/office/drawing/2016/SVG/main" r:embed="rId3"/>
                    </a:ext>
                  </a:extLst>
                </a:blip>
              </a:buBlip>
            </a:pPr>
            <a:r>
              <a:rPr lang="en-GB" sz="2000" dirty="0"/>
              <a:t>Student guides- detailing all the key information needed.</a:t>
            </a:r>
          </a:p>
          <a:p>
            <a:pPr indent="-288000">
              <a:lnSpc>
                <a:spcPct val="100000"/>
              </a:lnSpc>
              <a:spcAft>
                <a:spcPts val="1200"/>
              </a:spcAft>
              <a:buBlip>
                <a:blip r:embed="rId2">
                  <a:extLst>
                    <a:ext uri="{96DAC541-7B7A-43D3-8B79-37D633B846F1}">
                      <asvg:svgBlip xmlns:asvg="http://schemas.microsoft.com/office/drawing/2016/SVG/main" r:embed="rId3"/>
                    </a:ext>
                  </a:extLst>
                </a:blip>
              </a:buBlip>
            </a:pPr>
            <a:r>
              <a:rPr lang="en-GB" sz="2000" dirty="0"/>
              <a:t>Tutor activities- containing hints &amp; tips.</a:t>
            </a:r>
          </a:p>
          <a:p>
            <a:pPr indent="-288000">
              <a:lnSpc>
                <a:spcPct val="100000"/>
              </a:lnSpc>
              <a:spcAft>
                <a:spcPts val="1200"/>
              </a:spcAft>
              <a:buBlip>
                <a:blip r:embed="rId2">
                  <a:extLst>
                    <a:ext uri="{96DAC541-7B7A-43D3-8B79-37D633B846F1}">
                      <asvg:svgBlip xmlns:asvg="http://schemas.microsoft.com/office/drawing/2016/SVG/main" r:embed="rId3"/>
                    </a:ext>
                  </a:extLst>
                </a:blip>
              </a:buBlip>
            </a:pPr>
            <a:r>
              <a:rPr lang="en-GB" sz="2000" dirty="0"/>
              <a:t>Mrs Mahloudji (careers advisor)</a:t>
            </a:r>
          </a:p>
          <a:p>
            <a:pPr indent="-288000">
              <a:lnSpc>
                <a:spcPct val="100000"/>
              </a:lnSpc>
              <a:spcAft>
                <a:spcPts val="1200"/>
              </a:spcAft>
              <a:buBlip>
                <a:blip r:embed="rId2">
                  <a:extLst>
                    <a:ext uri="{96DAC541-7B7A-43D3-8B79-37D633B846F1}">
                      <asvg:svgBlip xmlns:asvg="http://schemas.microsoft.com/office/drawing/2016/SVG/main" r:embed="rId3"/>
                    </a:ext>
                  </a:extLst>
                </a:blip>
              </a:buBlip>
            </a:pPr>
            <a:r>
              <a:rPr lang="en-GB" sz="2000" dirty="0"/>
              <a:t>Access to Unifrog- a universal careers platform containing a wealth of information and guidance. </a:t>
            </a:r>
          </a:p>
          <a:p>
            <a:pPr indent="-288000">
              <a:lnSpc>
                <a:spcPct val="100000"/>
              </a:lnSpc>
              <a:spcAft>
                <a:spcPts val="1200"/>
              </a:spcAft>
              <a:buBlip>
                <a:blip r:embed="rId2">
                  <a:extLst>
                    <a:ext uri="{96DAC541-7B7A-43D3-8B79-37D633B846F1}">
                      <asvg:svgBlip xmlns:asvg="http://schemas.microsoft.com/office/drawing/2016/SVG/main" r:embed="rId3"/>
                    </a:ext>
                  </a:extLst>
                </a:blip>
              </a:buBlip>
            </a:pPr>
            <a:r>
              <a:rPr lang="en-GB" sz="2000" dirty="0"/>
              <a:t>Database of employers who have hosted students before.</a:t>
            </a:r>
          </a:p>
          <a:p>
            <a:pPr indent="-288000">
              <a:lnSpc>
                <a:spcPct val="100000"/>
              </a:lnSpc>
              <a:spcAft>
                <a:spcPts val="1200"/>
              </a:spcAft>
              <a:buBlip>
                <a:blip r:embed="rId2">
                  <a:extLst>
                    <a:ext uri="{96DAC541-7B7A-43D3-8B79-37D633B846F1}">
                      <asvg:svgBlip xmlns:asvg="http://schemas.microsoft.com/office/drawing/2016/SVG/main" r:embed="rId3"/>
                    </a:ext>
                  </a:extLst>
                </a:blip>
              </a:buBlip>
            </a:pPr>
            <a:r>
              <a:rPr lang="en-GB" sz="2000" dirty="0"/>
              <a:t>Parent information session</a:t>
            </a:r>
          </a:p>
        </p:txBody>
      </p:sp>
      <p:pic>
        <p:nvPicPr>
          <p:cNvPr id="4" name="Picture 3">
            <a:extLst>
              <a:ext uri="{FF2B5EF4-FFF2-40B4-BE49-F238E27FC236}">
                <a16:creationId xmlns:a16="http://schemas.microsoft.com/office/drawing/2014/main" id="{78DA0EF7-FA22-DF41-8214-38C920DADE91}"/>
              </a:ext>
            </a:extLst>
          </p:cNvPr>
          <p:cNvPicPr>
            <a:picLocks noChangeAspect="1"/>
          </p:cNvPicPr>
          <p:nvPr/>
        </p:nvPicPr>
        <p:blipFill>
          <a:blip r:embed="rId4"/>
          <a:srcRect t="721" r="-2" b="-2"/>
          <a:stretch>
            <a:fillRect/>
          </a:stretch>
        </p:blipFill>
        <p:spPr>
          <a:xfrm>
            <a:off x="7448877" y="1346653"/>
            <a:ext cx="4553712" cy="4351338"/>
          </a:xfrm>
          <a:prstGeom prst="rect">
            <a:avLst/>
          </a:prstGeom>
          <a:noFill/>
        </p:spPr>
      </p:pic>
    </p:spTree>
    <p:extLst>
      <p:ext uri="{BB962C8B-B14F-4D97-AF65-F5344CB8AC3E}">
        <p14:creationId xmlns:p14="http://schemas.microsoft.com/office/powerpoint/2010/main" val="6851635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53A22-82F2-1E84-2E63-35CE92CDE30E}"/>
              </a:ext>
            </a:extLst>
          </p:cNvPr>
          <p:cNvSpPr>
            <a:spLocks noGrp="1"/>
          </p:cNvSpPr>
          <p:nvPr>
            <p:ph type="title"/>
          </p:nvPr>
        </p:nvSpPr>
        <p:spPr>
          <a:xfrm>
            <a:off x="838200" y="365125"/>
            <a:ext cx="10515600" cy="1325563"/>
          </a:xfrm>
        </p:spPr>
        <p:txBody>
          <a:bodyPr anchor="ctr">
            <a:normAutofit/>
          </a:bodyPr>
          <a:lstStyle/>
          <a:p>
            <a:r>
              <a:rPr lang="en-GB" dirty="0"/>
              <a:t>What Makes a Good Placement?</a:t>
            </a:r>
          </a:p>
        </p:txBody>
      </p:sp>
      <p:sp>
        <p:nvSpPr>
          <p:cNvPr id="3" name="Content Placeholder 2">
            <a:extLst>
              <a:ext uri="{FF2B5EF4-FFF2-40B4-BE49-F238E27FC236}">
                <a16:creationId xmlns:a16="http://schemas.microsoft.com/office/drawing/2014/main" id="{D681E251-2EED-AF76-003F-523039C8E39D}"/>
              </a:ext>
            </a:extLst>
          </p:cNvPr>
          <p:cNvSpPr>
            <a:spLocks noGrp="1"/>
          </p:cNvSpPr>
          <p:nvPr>
            <p:ph sz="half" idx="1"/>
          </p:nvPr>
        </p:nvSpPr>
        <p:spPr>
          <a:xfrm>
            <a:off x="838199" y="1809721"/>
            <a:ext cx="6793523" cy="4837263"/>
          </a:xfrm>
        </p:spPr>
        <p:txBody>
          <a:bodyPr>
            <a:normAutofit/>
          </a:bodyPr>
          <a:lstStyle/>
          <a:p>
            <a:r>
              <a:rPr lang="en-GB" sz="2200" dirty="0"/>
              <a:t>Involves a range of tasks and/or departments.</a:t>
            </a:r>
          </a:p>
          <a:p>
            <a:r>
              <a:rPr lang="en-GB" sz="2200" dirty="0"/>
              <a:t>Outside of normal experiences- </a:t>
            </a:r>
            <a:r>
              <a:rPr lang="en-GB" sz="2200" dirty="0">
                <a:solidFill>
                  <a:srgbClr val="00B0F0"/>
                </a:solidFill>
              </a:rPr>
              <a:t>not continuing your current work/activities.</a:t>
            </a:r>
          </a:p>
          <a:p>
            <a:r>
              <a:rPr lang="en-GB" sz="2200" dirty="0"/>
              <a:t>When you actively engage in this process and seize the opportunity.</a:t>
            </a:r>
          </a:p>
          <a:p>
            <a:r>
              <a:rPr lang="en-GB" sz="2200" dirty="0"/>
              <a:t>Allows you to test a career idea</a:t>
            </a:r>
          </a:p>
          <a:p>
            <a:pPr marL="0" indent="0">
              <a:buNone/>
            </a:pPr>
            <a:endParaRPr lang="en-GB" sz="2200" dirty="0"/>
          </a:p>
          <a:p>
            <a:r>
              <a:rPr lang="en-GB" sz="2200" dirty="0"/>
              <a:t>All placements will give you an experience of the working environment and develop general employability skills. </a:t>
            </a:r>
          </a:p>
          <a:p>
            <a:r>
              <a:rPr lang="en-GB" sz="2200" dirty="0"/>
              <a:t>This experience mimics the recruitment process.</a:t>
            </a:r>
          </a:p>
        </p:txBody>
      </p:sp>
      <p:pic>
        <p:nvPicPr>
          <p:cNvPr id="7" name="Picture 6" descr="A diagram of a work experience&#10;&#10;Description automatically generated">
            <a:extLst>
              <a:ext uri="{FF2B5EF4-FFF2-40B4-BE49-F238E27FC236}">
                <a16:creationId xmlns:a16="http://schemas.microsoft.com/office/drawing/2014/main" id="{9C7C0FE8-539C-AF5C-E181-C05BA7137385}"/>
              </a:ext>
            </a:extLst>
          </p:cNvPr>
          <p:cNvPicPr>
            <a:picLocks noChangeAspect="1"/>
          </p:cNvPicPr>
          <p:nvPr/>
        </p:nvPicPr>
        <p:blipFill>
          <a:blip r:embed="rId2"/>
          <a:stretch>
            <a:fillRect/>
          </a:stretch>
        </p:blipFill>
        <p:spPr>
          <a:xfrm>
            <a:off x="7286323" y="2567354"/>
            <a:ext cx="4659924" cy="2329962"/>
          </a:xfrm>
          <a:prstGeom prst="rect">
            <a:avLst/>
          </a:prstGeom>
          <a:noFill/>
        </p:spPr>
      </p:pic>
      <p:sp>
        <p:nvSpPr>
          <p:cNvPr id="4" name="Slide Number Placeholder 3" hidden="1">
            <a:extLst>
              <a:ext uri="{FF2B5EF4-FFF2-40B4-BE49-F238E27FC236}">
                <a16:creationId xmlns:a16="http://schemas.microsoft.com/office/drawing/2014/main" id="{6884DF09-02A5-B06F-10E3-5B1EC21F34D1}"/>
              </a:ext>
            </a:extLst>
          </p:cNvPr>
          <p:cNvSpPr>
            <a:spLocks noGrp="1"/>
          </p:cNvSpPr>
          <p:nvPr>
            <p:ph type="sldNum" sz="quarter" idx="4294967295"/>
          </p:nvPr>
        </p:nvSpPr>
        <p:spPr>
          <a:xfrm>
            <a:off x="8610600" y="6356350"/>
            <a:ext cx="2743200" cy="365125"/>
          </a:xfrm>
        </p:spPr>
        <p:txBody>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D8DA9DAA-006C-4F4B-980E-E3DF019B24E2}" type="slidenum">
              <a:rPr kumimoji="0" lang="en-US" sz="1200" b="1" i="0" u="none" strike="noStrike" kern="1200" cap="all" spc="100" normalizeH="0" baseline="0" noProof="0" smtClean="0">
                <a:ln>
                  <a:noFill/>
                </a:ln>
                <a:solidFill>
                  <a:prstClr val="black">
                    <a:tint val="75000"/>
                  </a:prstClr>
                </a:solidFill>
                <a:effectLst/>
                <a:uLnTx/>
                <a:uFillTx/>
                <a:latin typeface="Univers"/>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11</a:t>
            </a:fld>
            <a:endParaRPr kumimoji="0" lang="en-US" sz="1200" b="1" i="0" u="none" strike="noStrike" kern="1200" cap="all" spc="100" normalizeH="0" baseline="0" noProof="0">
              <a:ln>
                <a:noFill/>
              </a:ln>
              <a:solidFill>
                <a:prstClr val="black">
                  <a:tint val="75000"/>
                </a:prstClr>
              </a:solidFill>
              <a:effectLst/>
              <a:uLnTx/>
              <a:uFillTx/>
              <a:latin typeface="Univers"/>
              <a:ea typeface="+mn-ea"/>
              <a:cs typeface="+mn-cs"/>
            </a:endParaRPr>
          </a:p>
        </p:txBody>
      </p:sp>
    </p:spTree>
    <p:extLst>
      <p:ext uri="{BB962C8B-B14F-4D97-AF65-F5344CB8AC3E}">
        <p14:creationId xmlns:p14="http://schemas.microsoft.com/office/powerpoint/2010/main" val="21351694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D6F6937-3B5A-4391-9F37-58A571B36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8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9EE8A2-F057-4233-8F99-26A2AE03201C}"/>
              </a:ext>
            </a:extLst>
          </p:cNvPr>
          <p:cNvSpPr>
            <a:spLocks noGrp="1"/>
          </p:cNvSpPr>
          <p:nvPr>
            <p:ph type="title"/>
          </p:nvPr>
        </p:nvSpPr>
        <p:spPr>
          <a:xfrm>
            <a:off x="657224" y="936711"/>
            <a:ext cx="2988265" cy="4984578"/>
          </a:xfrm>
        </p:spPr>
        <p:txBody>
          <a:bodyPr>
            <a:normAutofit/>
          </a:bodyPr>
          <a:lstStyle/>
          <a:p>
            <a:r>
              <a:rPr lang="en-GB" sz="4400">
                <a:solidFill>
                  <a:srgbClr val="FFFFFF"/>
                </a:solidFill>
              </a:rPr>
              <a:t>Where can students undertake a placement?</a:t>
            </a:r>
          </a:p>
        </p:txBody>
      </p:sp>
      <p:sp>
        <p:nvSpPr>
          <p:cNvPr id="3" name="Content Placeholder 2">
            <a:extLst>
              <a:ext uri="{FF2B5EF4-FFF2-40B4-BE49-F238E27FC236}">
                <a16:creationId xmlns:a16="http://schemas.microsoft.com/office/drawing/2014/main" id="{6DB6B430-F873-406C-9EFF-F90082BD24C4}"/>
              </a:ext>
            </a:extLst>
          </p:cNvPr>
          <p:cNvSpPr>
            <a:spLocks noGrp="1"/>
          </p:cNvSpPr>
          <p:nvPr>
            <p:ph idx="1"/>
          </p:nvPr>
        </p:nvSpPr>
        <p:spPr>
          <a:xfrm>
            <a:off x="4614389" y="936711"/>
            <a:ext cx="6815992" cy="4984578"/>
          </a:xfrm>
        </p:spPr>
        <p:txBody>
          <a:bodyPr anchor="ctr">
            <a:normAutofit/>
          </a:bodyPr>
          <a:lstStyle/>
          <a:p>
            <a:pPr marL="0" indent="0">
              <a:buNone/>
            </a:pPr>
            <a:r>
              <a:rPr lang="en-GB" sz="1300" b="0" i="0">
                <a:effectLst/>
              </a:rPr>
              <a:t>The employer will need to provide the following information to us:</a:t>
            </a:r>
          </a:p>
          <a:p>
            <a:pPr marL="514350" indent="-514350">
              <a:buFont typeface="+mj-lt"/>
              <a:buAutoNum type="arabicPeriod"/>
            </a:pPr>
            <a:r>
              <a:rPr lang="en-GB" sz="1300"/>
              <a:t>Evidence of Employer Liability Insurance (Copy of a certificate of insurance and policy number)</a:t>
            </a:r>
          </a:p>
          <a:p>
            <a:pPr marL="514350" indent="-514350">
              <a:buFont typeface="+mj-lt"/>
              <a:buAutoNum type="arabicPeriod"/>
            </a:pPr>
            <a:r>
              <a:rPr lang="en-GB" sz="1300" b="0" i="0">
                <a:effectLst/>
              </a:rPr>
              <a:t>Health and safety policy (employers with 5+ employees will have this)</a:t>
            </a:r>
            <a:r>
              <a:rPr lang="en-GB" sz="1300"/>
              <a:t> or risk assessment </a:t>
            </a:r>
            <a:endParaRPr lang="en-GB" sz="1300" b="0" i="0">
              <a:effectLst/>
            </a:endParaRPr>
          </a:p>
          <a:p>
            <a:pPr marL="0" indent="0">
              <a:buNone/>
            </a:pPr>
            <a:endParaRPr lang="en-GB" sz="1300" b="0" i="0">
              <a:effectLst/>
            </a:endParaRPr>
          </a:p>
          <a:p>
            <a:pPr marL="0" indent="0">
              <a:buNone/>
            </a:pPr>
            <a:r>
              <a:rPr lang="en-GB" sz="1300" b="0" i="0">
                <a:effectLst/>
              </a:rPr>
              <a:t>In the UK these sorts of employers are </a:t>
            </a:r>
            <a:r>
              <a:rPr lang="en-GB" sz="1300" b="1" i="0">
                <a:effectLst/>
              </a:rPr>
              <a:t>exempt</a:t>
            </a:r>
            <a:r>
              <a:rPr lang="en-GB" sz="1300" b="0" i="0">
                <a:effectLst/>
              </a:rPr>
              <a:t> from needing Employers' Liability Insurance:</a:t>
            </a:r>
          </a:p>
          <a:p>
            <a:pPr>
              <a:buFont typeface="Wingdings" panose="05000000000000000000" pitchFamily="2" charset="2"/>
              <a:buChar char="§"/>
            </a:pPr>
            <a:r>
              <a:rPr lang="en-GB" sz="1300" b="0" i="0">
                <a:effectLst/>
              </a:rPr>
              <a:t>Sole traders, and companies employing only their owner where that employee also owns 50% or more of the issued share capital in the company;</a:t>
            </a:r>
          </a:p>
          <a:p>
            <a:pPr>
              <a:buFont typeface="Wingdings" panose="05000000000000000000" pitchFamily="2" charset="2"/>
              <a:buChar char="§"/>
            </a:pPr>
            <a:r>
              <a:rPr lang="en-GB" sz="1300" b="0" i="0">
                <a:effectLst/>
              </a:rPr>
              <a:t>Most public organisations including government departments and agencies, local authorities, police authorities and nationalised industries;</a:t>
            </a:r>
          </a:p>
          <a:p>
            <a:pPr>
              <a:buFont typeface="Wingdings" panose="05000000000000000000" pitchFamily="2" charset="2"/>
              <a:buChar char="§"/>
            </a:pPr>
            <a:r>
              <a:rPr lang="en-GB" sz="1300" b="0" i="0">
                <a:effectLst/>
              </a:rPr>
              <a:t>Health service bodies, including National Health Service trusts, health authorities, primary care trusts and Scottish health boards;</a:t>
            </a:r>
          </a:p>
          <a:p>
            <a:pPr>
              <a:buFont typeface="Wingdings" panose="05000000000000000000" pitchFamily="2" charset="2"/>
              <a:buChar char="§"/>
            </a:pPr>
            <a:r>
              <a:rPr lang="en-GB" sz="1300" b="0" i="0">
                <a:effectLst/>
              </a:rPr>
              <a:t>Some other organisations which are financed through public funds, such as passenger transport executives and magistrates’ courts committees;</a:t>
            </a:r>
          </a:p>
          <a:p>
            <a:pPr>
              <a:buFont typeface="Wingdings" panose="05000000000000000000" pitchFamily="2" charset="2"/>
              <a:buChar char="§"/>
            </a:pPr>
            <a:r>
              <a:rPr lang="en-GB" sz="1300" b="0" i="0">
                <a:effectLst/>
              </a:rPr>
              <a:t>Family businesses, i.e. if all of your employees are closely related to you (as husband, wife, civil partner, father, mother, grandfather, grandmother, stepfather, stepmother, son, daughter, grandson, granddaughter, stepson, stepdaughter, brother, sister, half-brother or half-sister). However, this exemption does not apply to family businesses which are incorporated as limited companies.</a:t>
            </a:r>
            <a:br>
              <a:rPr lang="en-GB" sz="1300" b="0" i="0">
                <a:effectLst/>
                <a:latin typeface="Open Sans" panose="020B0606030504020204" pitchFamily="34" charset="0"/>
              </a:rPr>
            </a:br>
            <a:r>
              <a:rPr lang="en-GB" sz="1300" b="0" i="0">
                <a:effectLst/>
                <a:latin typeface="Open Sans" panose="020B0606030504020204" pitchFamily="34" charset="0"/>
              </a:rPr>
              <a:t> </a:t>
            </a:r>
          </a:p>
          <a:p>
            <a:endParaRPr lang="en-GB" sz="1300"/>
          </a:p>
        </p:txBody>
      </p:sp>
    </p:spTree>
    <p:extLst>
      <p:ext uri="{BB962C8B-B14F-4D97-AF65-F5344CB8AC3E}">
        <p14:creationId xmlns:p14="http://schemas.microsoft.com/office/powerpoint/2010/main" val="30143395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E30D844-AF30-61E6-A6D5-6431A84BBA43}"/>
              </a:ext>
            </a:extLst>
          </p:cNvPr>
          <p:cNvPicPr>
            <a:picLocks noChangeAspect="1"/>
          </p:cNvPicPr>
          <p:nvPr/>
        </p:nvPicPr>
        <p:blipFill rotWithShape="1">
          <a:blip r:embed="rId2"/>
          <a:srcRect l="34003" r="13497"/>
          <a:stretch/>
        </p:blipFill>
        <p:spPr>
          <a:xfrm>
            <a:off x="539931" y="2112668"/>
            <a:ext cx="3707972" cy="3707971"/>
          </a:xfrm>
          <a:custGeom>
            <a:avLst/>
            <a:gdLst>
              <a:gd name="connsiteX0" fmla="*/ 1853986 w 3707972"/>
              <a:gd name="connsiteY0" fmla="*/ 0 h 3707971"/>
              <a:gd name="connsiteX1" fmla="*/ 3707972 w 3707972"/>
              <a:gd name="connsiteY1" fmla="*/ 1853986 h 3707971"/>
              <a:gd name="connsiteX2" fmla="*/ 2043545 w 3707972"/>
              <a:gd name="connsiteY2" fmla="*/ 3698400 h 3707971"/>
              <a:gd name="connsiteX3" fmla="*/ 1854006 w 3707972"/>
              <a:gd name="connsiteY3" fmla="*/ 3707971 h 3707971"/>
              <a:gd name="connsiteX4" fmla="*/ 1853966 w 3707972"/>
              <a:gd name="connsiteY4" fmla="*/ 3707971 h 3707971"/>
              <a:gd name="connsiteX5" fmla="*/ 1664427 w 3707972"/>
              <a:gd name="connsiteY5" fmla="*/ 3698400 h 3707971"/>
              <a:gd name="connsiteX6" fmla="*/ 0 w 3707972"/>
              <a:gd name="connsiteY6" fmla="*/ 1853986 h 3707971"/>
              <a:gd name="connsiteX7" fmla="*/ 1853986 w 3707972"/>
              <a:gd name="connsiteY7" fmla="*/ 0 h 370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7972" h="3707971">
                <a:moveTo>
                  <a:pt x="1853986" y="0"/>
                </a:moveTo>
                <a:cubicBezTo>
                  <a:pt x="2877914" y="0"/>
                  <a:pt x="3707972" y="830058"/>
                  <a:pt x="3707972" y="1853986"/>
                </a:cubicBezTo>
                <a:cubicBezTo>
                  <a:pt x="3707972" y="2813919"/>
                  <a:pt x="2978429" y="3603458"/>
                  <a:pt x="2043545" y="3698400"/>
                </a:cubicBezTo>
                <a:lnTo>
                  <a:pt x="1854006" y="3707971"/>
                </a:lnTo>
                <a:lnTo>
                  <a:pt x="1853966" y="3707971"/>
                </a:lnTo>
                <a:lnTo>
                  <a:pt x="1664427" y="3698400"/>
                </a:lnTo>
                <a:cubicBezTo>
                  <a:pt x="729543" y="3603458"/>
                  <a:pt x="0" y="2813919"/>
                  <a:pt x="0" y="1853986"/>
                </a:cubicBezTo>
                <a:cubicBezTo>
                  <a:pt x="0" y="830058"/>
                  <a:pt x="830058" y="0"/>
                  <a:pt x="1853986" y="0"/>
                </a:cubicBezTo>
                <a:close/>
              </a:path>
            </a:pathLst>
          </a:custGeom>
          <a:noFill/>
        </p:spPr>
      </p:pic>
      <p:sp>
        <p:nvSpPr>
          <p:cNvPr id="2" name="Title 1">
            <a:extLst>
              <a:ext uri="{FF2B5EF4-FFF2-40B4-BE49-F238E27FC236}">
                <a16:creationId xmlns:a16="http://schemas.microsoft.com/office/drawing/2014/main" id="{E50C472E-49ED-4164-2F14-9E6339E3A0AD}"/>
              </a:ext>
            </a:extLst>
          </p:cNvPr>
          <p:cNvSpPr>
            <a:spLocks noGrp="1"/>
          </p:cNvSpPr>
          <p:nvPr>
            <p:ph type="title"/>
          </p:nvPr>
        </p:nvSpPr>
        <p:spPr>
          <a:xfrm>
            <a:off x="539931" y="201168"/>
            <a:ext cx="8842248" cy="1121664"/>
          </a:xfrm>
        </p:spPr>
        <p:txBody>
          <a:bodyPr anchor="b">
            <a:normAutofit/>
          </a:bodyPr>
          <a:lstStyle/>
          <a:p>
            <a:pPr algn="l"/>
            <a:r>
              <a:rPr lang="en-GB" dirty="0"/>
              <a:t>The Challenges</a:t>
            </a:r>
          </a:p>
        </p:txBody>
      </p:sp>
      <p:sp>
        <p:nvSpPr>
          <p:cNvPr id="3" name="Content Placeholder 2">
            <a:extLst>
              <a:ext uri="{FF2B5EF4-FFF2-40B4-BE49-F238E27FC236}">
                <a16:creationId xmlns:a16="http://schemas.microsoft.com/office/drawing/2014/main" id="{B14F936B-163F-3509-5262-6EAB6FDC32F0}"/>
              </a:ext>
            </a:extLst>
          </p:cNvPr>
          <p:cNvSpPr>
            <a:spLocks noGrp="1"/>
          </p:cNvSpPr>
          <p:nvPr>
            <p:ph type="body" sz="quarter" idx="13"/>
          </p:nvPr>
        </p:nvSpPr>
        <p:spPr>
          <a:xfrm>
            <a:off x="4456446" y="1608825"/>
            <a:ext cx="7445408" cy="4557396"/>
          </a:xfrm>
        </p:spPr>
        <p:txBody>
          <a:bodyPr>
            <a:normAutofit/>
          </a:bodyPr>
          <a:lstStyle/>
          <a:p>
            <a:pPr marL="342900" indent="-342900" algn="l">
              <a:buFont typeface="Arial" panose="020B0604020202020204" pitchFamily="34" charset="0"/>
              <a:buChar char="•"/>
            </a:pPr>
            <a:r>
              <a:rPr lang="en-GB" sz="2400" dirty="0"/>
              <a:t>Finding a placement can be </a:t>
            </a:r>
            <a:r>
              <a:rPr lang="en-GB" sz="2400" dirty="0">
                <a:highlight>
                  <a:srgbClr val="FF00FF"/>
                </a:highlight>
              </a:rPr>
              <a:t>difficult.</a:t>
            </a:r>
          </a:p>
          <a:p>
            <a:pPr marL="0" indent="0" algn="l">
              <a:buNone/>
            </a:pPr>
            <a:endParaRPr lang="en-GB" sz="2400" dirty="0"/>
          </a:p>
          <a:p>
            <a:pPr marL="0" indent="0" algn="l">
              <a:buNone/>
            </a:pPr>
            <a:r>
              <a:rPr lang="en-US" sz="2400" dirty="0"/>
              <a:t>Students should expect:</a:t>
            </a:r>
          </a:p>
          <a:p>
            <a:pPr marL="285750" indent="-285750" algn="l">
              <a:buFont typeface="Arial" panose="020B0604020202020204" pitchFamily="34" charset="0"/>
              <a:buChar char="•"/>
            </a:pPr>
            <a:r>
              <a:rPr lang="en-US" sz="2400" dirty="0">
                <a:solidFill>
                  <a:schemeClr val="bg1"/>
                </a:solidFill>
              </a:rPr>
              <a:t>‘No' a lot – often mentioning insurance!</a:t>
            </a:r>
          </a:p>
          <a:p>
            <a:pPr marL="285750" indent="-285750" algn="l">
              <a:buFont typeface="Arial" panose="020B0604020202020204" pitchFamily="34" charset="0"/>
              <a:buChar char="•"/>
            </a:pPr>
            <a:r>
              <a:rPr lang="en-US" sz="2400" dirty="0">
                <a:solidFill>
                  <a:schemeClr val="bg1"/>
                </a:solidFill>
              </a:rPr>
              <a:t>Contacting 20+ employers</a:t>
            </a:r>
          </a:p>
          <a:p>
            <a:pPr marL="285750" indent="-285750" algn="l">
              <a:buFont typeface="Arial" panose="020B0604020202020204" pitchFamily="34" charset="0"/>
              <a:buChar char="•"/>
            </a:pPr>
            <a:r>
              <a:rPr lang="en-US" sz="2400" dirty="0">
                <a:solidFill>
                  <a:schemeClr val="bg1"/>
                </a:solidFill>
              </a:rPr>
              <a:t>Not receiving responses to enquiries or long delays in responses.</a:t>
            </a:r>
          </a:p>
          <a:p>
            <a:pPr lvl="1"/>
            <a:endParaRPr lang="en-US" dirty="0">
              <a:solidFill>
                <a:schemeClr val="bg1"/>
              </a:solidFill>
            </a:endParaRPr>
          </a:p>
          <a:p>
            <a:pPr marL="342900" indent="-342900" algn="l">
              <a:buFont typeface="Arial" panose="020B0604020202020204" pitchFamily="34" charset="0"/>
              <a:buChar char="•"/>
            </a:pPr>
            <a:r>
              <a:rPr lang="en-GB" sz="2400" dirty="0"/>
              <a:t>Contact multiple organisations- </a:t>
            </a:r>
            <a:r>
              <a:rPr lang="en-GB" sz="2400" dirty="0">
                <a:highlight>
                  <a:srgbClr val="FF00FF"/>
                </a:highlight>
              </a:rPr>
              <a:t>don’t</a:t>
            </a:r>
            <a:r>
              <a:rPr lang="en-GB" sz="2400" dirty="0"/>
              <a:t> wait for a response before contacting another employer.</a:t>
            </a:r>
          </a:p>
          <a:p>
            <a:pPr algn="l"/>
            <a:endParaRPr lang="en-US" sz="1700" dirty="0"/>
          </a:p>
          <a:p>
            <a:pPr marL="0" indent="0" algn="l">
              <a:buNone/>
            </a:pPr>
            <a:endParaRPr lang="en-GB" sz="1700" dirty="0"/>
          </a:p>
        </p:txBody>
      </p:sp>
    </p:spTree>
    <p:extLst>
      <p:ext uri="{BB962C8B-B14F-4D97-AF65-F5344CB8AC3E}">
        <p14:creationId xmlns:p14="http://schemas.microsoft.com/office/powerpoint/2010/main" val="21883745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C5FF87-9F52-AC17-0EA4-D2365CE25EAC}"/>
              </a:ext>
            </a:extLst>
          </p:cNvPr>
          <p:cNvSpPr>
            <a:spLocks noGrp="1"/>
          </p:cNvSpPr>
          <p:nvPr>
            <p:ph idx="1"/>
          </p:nvPr>
        </p:nvSpPr>
        <p:spPr>
          <a:xfrm>
            <a:off x="6096000" y="254977"/>
            <a:ext cx="5850626" cy="2692760"/>
          </a:xfrm>
        </p:spPr>
        <p:txBody>
          <a:bodyPr>
            <a:noAutofit/>
          </a:bodyPr>
          <a:lstStyle/>
          <a:p>
            <a:pPr>
              <a:lnSpc>
                <a:spcPct val="120000"/>
              </a:lnSpc>
              <a:spcAft>
                <a:spcPts val="600"/>
              </a:spcAft>
            </a:pPr>
            <a:r>
              <a:rPr lang="en-GB" sz="2400" b="1" dirty="0"/>
              <a:t>No placement!</a:t>
            </a:r>
            <a:r>
              <a:rPr lang="en-GB" sz="2400" dirty="0"/>
              <a:t>- In school, as normal, with a planned programme. </a:t>
            </a:r>
          </a:p>
          <a:p>
            <a:pPr>
              <a:lnSpc>
                <a:spcPct val="120000"/>
              </a:lnSpc>
              <a:spcAft>
                <a:spcPts val="600"/>
              </a:spcAft>
            </a:pPr>
            <a:r>
              <a:rPr lang="en-GB" sz="2400" b="1" dirty="0"/>
              <a:t>Do NOT</a:t>
            </a:r>
            <a:r>
              <a:rPr lang="en-GB" sz="2400" dirty="0"/>
              <a:t> approach other school staff for placements at AGS- You need to experience other environments. </a:t>
            </a:r>
          </a:p>
        </p:txBody>
      </p:sp>
      <p:pic>
        <p:nvPicPr>
          <p:cNvPr id="5" name="Picture 4">
            <a:extLst>
              <a:ext uri="{FF2B5EF4-FFF2-40B4-BE49-F238E27FC236}">
                <a16:creationId xmlns:a16="http://schemas.microsoft.com/office/drawing/2014/main" id="{7458A056-635B-420E-ED97-EB80C4996F5D}"/>
              </a:ext>
            </a:extLst>
          </p:cNvPr>
          <p:cNvPicPr>
            <a:picLocks noChangeAspect="1"/>
          </p:cNvPicPr>
          <p:nvPr/>
        </p:nvPicPr>
        <p:blipFill>
          <a:blip r:embed="rId2"/>
          <a:srcRect l="13677" t="22259" r="16429" b="15876"/>
          <a:stretch>
            <a:fillRect/>
          </a:stretch>
        </p:blipFill>
        <p:spPr>
          <a:xfrm>
            <a:off x="111787" y="254976"/>
            <a:ext cx="5407269" cy="2874751"/>
          </a:xfrm>
          <a:prstGeom prst="rect">
            <a:avLst/>
          </a:prstGeom>
        </p:spPr>
      </p:pic>
      <p:sp>
        <p:nvSpPr>
          <p:cNvPr id="7" name="TextBox 6">
            <a:extLst>
              <a:ext uri="{FF2B5EF4-FFF2-40B4-BE49-F238E27FC236}">
                <a16:creationId xmlns:a16="http://schemas.microsoft.com/office/drawing/2014/main" id="{120AA872-1C14-F2E9-FA0F-345552E88F95}"/>
              </a:ext>
            </a:extLst>
          </p:cNvPr>
          <p:cNvSpPr txBox="1"/>
          <p:nvPr/>
        </p:nvSpPr>
        <p:spPr>
          <a:xfrm>
            <a:off x="757989" y="3212287"/>
            <a:ext cx="11188637" cy="3330784"/>
          </a:xfrm>
          <a:prstGeom prst="rect">
            <a:avLst/>
          </a:prstGeom>
          <a:noFill/>
        </p:spPr>
        <p:txBody>
          <a:bodyPr wrap="square">
            <a:spAutoFit/>
          </a:bodyPr>
          <a:lstStyle/>
          <a:p>
            <a:pPr marL="228600" marR="0" lvl="0" indent="-228600" algn="l" defTabSz="914400" rtl="0" eaLnBrk="1" fontAlgn="auto" latinLnBrk="0" hangingPunct="1">
              <a:lnSpc>
                <a:spcPct val="120000"/>
              </a:lnSpc>
              <a:spcBef>
                <a:spcPts val="1000"/>
              </a:spcBef>
              <a:spcAft>
                <a:spcPts val="6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Univers"/>
                <a:ea typeface="+mn-ea"/>
                <a:cs typeface="+mn-cs"/>
              </a:rPr>
              <a:t>P</a:t>
            </a:r>
            <a:r>
              <a:rPr kumimoji="0" lang="en-GB" sz="2400" b="0" i="0" u="none" strike="noStrike" kern="1200" cap="none" spc="0" normalizeH="0" baseline="0" noProof="0" dirty="0" err="1">
                <a:ln>
                  <a:noFill/>
                </a:ln>
                <a:solidFill>
                  <a:prstClr val="black"/>
                </a:solidFill>
                <a:effectLst/>
                <a:uLnTx/>
                <a:uFillTx/>
                <a:latin typeface="Univers"/>
                <a:ea typeface="+mn-ea"/>
                <a:cs typeface="+mn-cs"/>
              </a:rPr>
              <a:t>lacement</a:t>
            </a:r>
            <a:r>
              <a:rPr kumimoji="0" lang="en-GB" sz="2400" b="0" i="0" u="none" strike="noStrike" kern="1200" cap="none" spc="0" normalizeH="0" baseline="0" noProof="0" dirty="0">
                <a:ln>
                  <a:noFill/>
                </a:ln>
                <a:solidFill>
                  <a:prstClr val="black"/>
                </a:solidFill>
                <a:effectLst/>
                <a:uLnTx/>
                <a:uFillTx/>
                <a:latin typeface="Univers"/>
                <a:ea typeface="+mn-ea"/>
                <a:cs typeface="+mn-cs"/>
              </a:rPr>
              <a:t> partially closed during the school week? - </a:t>
            </a:r>
            <a:r>
              <a:rPr kumimoji="0" lang="en-GB" sz="2400" b="1" i="0" u="none" strike="noStrike" kern="1200" cap="none" spc="0" normalizeH="0" baseline="0" noProof="0" dirty="0">
                <a:ln>
                  <a:noFill/>
                </a:ln>
                <a:solidFill>
                  <a:prstClr val="black"/>
                </a:solidFill>
                <a:effectLst/>
                <a:uLnTx/>
                <a:uFillTx/>
                <a:latin typeface="Univers"/>
                <a:ea typeface="+mn-ea"/>
                <a:cs typeface="+mn-cs"/>
              </a:rPr>
              <a:t>in school </a:t>
            </a:r>
            <a:r>
              <a:rPr kumimoji="0" lang="en-GB" sz="2400" b="0" i="0" u="none" strike="noStrike" kern="1200" cap="none" spc="0" normalizeH="0" baseline="0" noProof="0" dirty="0">
                <a:ln>
                  <a:noFill/>
                </a:ln>
                <a:solidFill>
                  <a:prstClr val="black"/>
                </a:solidFill>
                <a:effectLst/>
                <a:uLnTx/>
                <a:uFillTx/>
                <a:latin typeface="Univers"/>
                <a:ea typeface="+mn-ea"/>
                <a:cs typeface="+mn-cs"/>
              </a:rPr>
              <a:t>these days. </a:t>
            </a:r>
          </a:p>
          <a:p>
            <a:pPr marL="228600" marR="0" lvl="0" indent="-228600" algn="l" defTabSz="914400" rtl="0" eaLnBrk="1" fontAlgn="auto" latinLnBrk="0" hangingPunct="1">
              <a:lnSpc>
                <a:spcPct val="120000"/>
              </a:lnSpc>
              <a:spcBef>
                <a:spcPts val="1000"/>
              </a:spcBef>
              <a:spcAft>
                <a:spcPts val="60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prstClr val="black"/>
                </a:solidFill>
                <a:effectLst/>
                <a:uLnTx/>
                <a:uFillTx/>
                <a:latin typeface="Univers"/>
                <a:ea typeface="+mn-ea"/>
                <a:cs typeface="+mn-cs"/>
              </a:rPr>
              <a:t>Logbook </a:t>
            </a:r>
            <a:r>
              <a:rPr kumimoji="0" lang="en-GB" sz="2400" b="0" i="0" u="none" strike="noStrike" kern="1200" cap="none" spc="0" normalizeH="0" baseline="0" noProof="0" dirty="0">
                <a:ln>
                  <a:noFill/>
                </a:ln>
                <a:solidFill>
                  <a:prstClr val="black"/>
                </a:solidFill>
                <a:effectLst/>
                <a:uLnTx/>
                <a:uFillTx/>
                <a:latin typeface="Univers"/>
                <a:ea typeface="+mn-ea"/>
                <a:cs typeface="+mn-cs"/>
              </a:rPr>
              <a:t>to complete during the placement.</a:t>
            </a:r>
          </a:p>
          <a:p>
            <a:pPr marL="228600" marR="0" lvl="0" indent="-228600" algn="l" defTabSz="914400" rtl="0" eaLnBrk="1" fontAlgn="auto" latinLnBrk="0" hangingPunct="1">
              <a:lnSpc>
                <a:spcPct val="120000"/>
              </a:lnSpc>
              <a:spcBef>
                <a:spcPts val="1000"/>
              </a:spcBef>
              <a:spcAft>
                <a:spcPts val="6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Univers"/>
                <a:ea typeface="+mn-ea"/>
                <a:cs typeface="+mn-cs"/>
              </a:rPr>
              <a:t>S</a:t>
            </a:r>
            <a:r>
              <a:rPr kumimoji="0" lang="en-GB" sz="2400" b="0" i="0" u="none" strike="noStrike" kern="1200" cap="none" spc="0" normalizeH="0" baseline="0" noProof="0" dirty="0" err="1">
                <a:ln>
                  <a:noFill/>
                </a:ln>
                <a:solidFill>
                  <a:prstClr val="black"/>
                </a:solidFill>
                <a:effectLst/>
                <a:uLnTx/>
                <a:uFillTx/>
                <a:latin typeface="Univers"/>
                <a:ea typeface="+mn-ea"/>
                <a:cs typeface="+mn-cs"/>
              </a:rPr>
              <a:t>taff</a:t>
            </a:r>
            <a:r>
              <a:rPr kumimoji="0" lang="en-GB" sz="2400" b="0" i="0" u="none" strike="noStrike" kern="1200" cap="none" spc="0" normalizeH="0" baseline="0" noProof="0" dirty="0">
                <a:ln>
                  <a:noFill/>
                </a:ln>
                <a:solidFill>
                  <a:prstClr val="black"/>
                </a:solidFill>
                <a:effectLst/>
                <a:uLnTx/>
                <a:uFillTx/>
                <a:latin typeface="Univers"/>
                <a:ea typeface="+mn-ea"/>
                <a:cs typeface="+mn-cs"/>
              </a:rPr>
              <a:t> will </a:t>
            </a:r>
            <a:r>
              <a:rPr kumimoji="0" lang="en-GB" sz="2400" b="1" i="0" u="none" strike="noStrike" kern="1200" cap="none" spc="0" normalizeH="0" baseline="0" noProof="0" dirty="0">
                <a:ln>
                  <a:noFill/>
                </a:ln>
                <a:solidFill>
                  <a:prstClr val="black"/>
                </a:solidFill>
                <a:effectLst/>
                <a:uLnTx/>
                <a:uFillTx/>
                <a:latin typeface="Univers"/>
                <a:ea typeface="+mn-ea"/>
                <a:cs typeface="+mn-cs"/>
              </a:rPr>
              <a:t>‘check in’ </a:t>
            </a:r>
            <a:r>
              <a:rPr kumimoji="0" lang="en-GB" sz="2400" b="0" i="0" u="none" strike="noStrike" kern="1200" cap="none" spc="0" normalizeH="0" baseline="0" noProof="0" dirty="0">
                <a:ln>
                  <a:noFill/>
                </a:ln>
                <a:solidFill>
                  <a:prstClr val="black"/>
                </a:solidFill>
                <a:effectLst/>
                <a:uLnTx/>
                <a:uFillTx/>
                <a:latin typeface="Univers"/>
                <a:ea typeface="+mn-ea"/>
                <a:cs typeface="+mn-cs"/>
              </a:rPr>
              <a:t>with the employer &amp; you during the placement.</a:t>
            </a:r>
          </a:p>
          <a:p>
            <a:pPr marL="228600" marR="0" lvl="0" indent="-228600" algn="l" defTabSz="914400" rtl="0" eaLnBrk="1" fontAlgn="auto" latinLnBrk="0" hangingPunct="1">
              <a:lnSpc>
                <a:spcPct val="120000"/>
              </a:lnSpc>
              <a:spcBef>
                <a:spcPts val="1000"/>
              </a:spcBef>
              <a:spcAft>
                <a:spcPts val="6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Univers"/>
                <a:ea typeface="+mn-ea"/>
                <a:cs typeface="+mn-cs"/>
              </a:rPr>
              <a:t>E</a:t>
            </a:r>
            <a:r>
              <a:rPr kumimoji="0" lang="en-GB" sz="2400" b="0" i="0" u="none" strike="noStrike" kern="1200" cap="none" spc="0" normalizeH="0" baseline="0" noProof="0" dirty="0" err="1">
                <a:ln>
                  <a:noFill/>
                </a:ln>
                <a:solidFill>
                  <a:prstClr val="black"/>
                </a:solidFill>
                <a:effectLst/>
                <a:uLnTx/>
                <a:uFillTx/>
                <a:latin typeface="Univers"/>
                <a:ea typeface="+mn-ea"/>
                <a:cs typeface="+mn-cs"/>
              </a:rPr>
              <a:t>ligible</a:t>
            </a:r>
            <a:r>
              <a:rPr kumimoji="0" lang="en-GB" sz="2400" b="0" i="0" u="none" strike="noStrike" kern="1200" cap="none" spc="0" normalizeH="0" baseline="0" noProof="0" dirty="0">
                <a:ln>
                  <a:noFill/>
                </a:ln>
                <a:solidFill>
                  <a:prstClr val="black"/>
                </a:solidFill>
                <a:effectLst/>
                <a:uLnTx/>
                <a:uFillTx/>
                <a:latin typeface="Univers"/>
                <a:ea typeface="+mn-ea"/>
                <a:cs typeface="+mn-cs"/>
              </a:rPr>
              <a:t> for </a:t>
            </a:r>
            <a:r>
              <a:rPr kumimoji="0" lang="en-GB" sz="2400" b="1" i="0" u="none" strike="noStrike" kern="1200" cap="none" spc="0" normalizeH="0" baseline="0" noProof="0" dirty="0">
                <a:ln>
                  <a:noFill/>
                </a:ln>
                <a:solidFill>
                  <a:prstClr val="black"/>
                </a:solidFill>
                <a:effectLst/>
                <a:uLnTx/>
                <a:uFillTx/>
                <a:latin typeface="Univers"/>
                <a:ea typeface="+mn-ea"/>
                <a:cs typeface="+mn-cs"/>
              </a:rPr>
              <a:t>free school meals? </a:t>
            </a:r>
            <a:r>
              <a:rPr kumimoji="0" lang="en-GB" sz="2400" b="0" i="0" u="none" strike="noStrike" kern="1200" cap="none" spc="0" normalizeH="0" baseline="0" noProof="0" dirty="0">
                <a:ln>
                  <a:noFill/>
                </a:ln>
                <a:solidFill>
                  <a:prstClr val="black"/>
                </a:solidFill>
                <a:effectLst/>
                <a:uLnTx/>
                <a:uFillTx/>
                <a:latin typeface="Univers"/>
                <a:ea typeface="+mn-ea"/>
                <a:cs typeface="+mn-cs"/>
              </a:rPr>
              <a:t>- You can collect a packed lunch from the school reception at the beginning of each day. Please speak to Mrs Mahloudji about this.</a:t>
            </a:r>
          </a:p>
        </p:txBody>
      </p:sp>
    </p:spTree>
    <p:extLst>
      <p:ext uri="{BB962C8B-B14F-4D97-AF65-F5344CB8AC3E}">
        <p14:creationId xmlns:p14="http://schemas.microsoft.com/office/powerpoint/2010/main" val="2636436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E0C33-E673-98C3-A3C0-F4CA87F61EB2}"/>
              </a:ext>
            </a:extLst>
          </p:cNvPr>
          <p:cNvSpPr>
            <a:spLocks noGrp="1"/>
          </p:cNvSpPr>
          <p:nvPr>
            <p:ph type="title"/>
          </p:nvPr>
        </p:nvSpPr>
        <p:spPr>
          <a:xfrm>
            <a:off x="576071" y="193431"/>
            <a:ext cx="10771632" cy="1325563"/>
          </a:xfrm>
        </p:spPr>
        <p:txBody>
          <a:bodyPr>
            <a:normAutofit fontScale="90000"/>
          </a:bodyPr>
          <a:lstStyle/>
          <a:p>
            <a:r>
              <a:rPr lang="en-GB" dirty="0"/>
              <a:t>The work experience process</a:t>
            </a:r>
          </a:p>
        </p:txBody>
      </p:sp>
      <p:sp>
        <p:nvSpPr>
          <p:cNvPr id="3" name="Content Placeholder 2">
            <a:extLst>
              <a:ext uri="{FF2B5EF4-FFF2-40B4-BE49-F238E27FC236}">
                <a16:creationId xmlns:a16="http://schemas.microsoft.com/office/drawing/2014/main" id="{86F9516E-8673-DAC8-1AF0-73B9480E4164}"/>
              </a:ext>
            </a:extLst>
          </p:cNvPr>
          <p:cNvSpPr>
            <a:spLocks noGrp="1"/>
          </p:cNvSpPr>
          <p:nvPr>
            <p:ph idx="1"/>
          </p:nvPr>
        </p:nvSpPr>
        <p:spPr>
          <a:xfrm>
            <a:off x="162293" y="1444504"/>
            <a:ext cx="11575438" cy="4973881"/>
          </a:xfrm>
        </p:spPr>
        <p:txBody>
          <a:bodyPr>
            <a:normAutofit fontScale="92500" lnSpcReduction="10000"/>
          </a:bodyPr>
          <a:lstStyle/>
          <a:p>
            <a:pPr marL="514350" indent="-514350">
              <a:lnSpc>
                <a:spcPct val="100000"/>
              </a:lnSpc>
              <a:spcAft>
                <a:spcPts val="600"/>
              </a:spcAft>
              <a:buFont typeface="+mj-lt"/>
              <a:buAutoNum type="arabicPeriod"/>
            </a:pPr>
            <a:r>
              <a:rPr lang="en-GB" dirty="0"/>
              <a:t>Generate career ideas &amp; professions of interest- use Unifrog to help. </a:t>
            </a:r>
          </a:p>
          <a:p>
            <a:pPr marL="514350" indent="-514350">
              <a:lnSpc>
                <a:spcPct val="100000"/>
              </a:lnSpc>
              <a:spcAft>
                <a:spcPts val="600"/>
              </a:spcAft>
              <a:buFont typeface="+mj-lt"/>
              <a:buAutoNum type="arabicPeriod"/>
            </a:pPr>
            <a:r>
              <a:rPr lang="en-GB" dirty="0"/>
              <a:t>Related to your career interests, create a list of local employers</a:t>
            </a:r>
          </a:p>
          <a:p>
            <a:pPr marL="514350" indent="-514350">
              <a:lnSpc>
                <a:spcPct val="100000"/>
              </a:lnSpc>
              <a:spcAft>
                <a:spcPts val="600"/>
              </a:spcAft>
              <a:buFont typeface="+mj-lt"/>
              <a:buAutoNum type="arabicPeriod"/>
            </a:pPr>
            <a:r>
              <a:rPr lang="en-GB" dirty="0"/>
              <a:t>Actively enquire about work experience with employers</a:t>
            </a:r>
          </a:p>
          <a:p>
            <a:pPr marL="514350" indent="-514350">
              <a:lnSpc>
                <a:spcPct val="100000"/>
              </a:lnSpc>
              <a:spcAft>
                <a:spcPts val="600"/>
              </a:spcAft>
              <a:buFont typeface="+mj-lt"/>
              <a:buAutoNum type="arabicPeriod"/>
            </a:pPr>
            <a:r>
              <a:rPr lang="en-GB" dirty="0"/>
              <a:t>Verbally secure a placement &amp; gather relevant information </a:t>
            </a:r>
          </a:p>
          <a:p>
            <a:pPr marL="514350" indent="-514350">
              <a:lnSpc>
                <a:spcPct val="100000"/>
              </a:lnSpc>
              <a:spcAft>
                <a:spcPts val="600"/>
              </a:spcAft>
              <a:buFont typeface="+mj-lt"/>
              <a:buAutoNum type="arabicPeriod"/>
            </a:pPr>
            <a:r>
              <a:rPr lang="en-GB" dirty="0"/>
              <a:t>Complete &amp; submit the ‘student form’ on Unifrog (Placement tool) </a:t>
            </a:r>
          </a:p>
          <a:p>
            <a:pPr marL="514350" indent="-514350">
              <a:lnSpc>
                <a:spcPct val="100000"/>
              </a:lnSpc>
              <a:spcAft>
                <a:spcPts val="600"/>
              </a:spcAft>
              <a:buFont typeface="+mj-lt"/>
              <a:buAutoNum type="arabicPeriod"/>
            </a:pPr>
            <a:r>
              <a:rPr lang="en-GB" dirty="0"/>
              <a:t>Placement vetting occurs</a:t>
            </a:r>
          </a:p>
          <a:p>
            <a:pPr marL="514350" indent="-514350">
              <a:lnSpc>
                <a:spcPct val="100000"/>
              </a:lnSpc>
              <a:spcAft>
                <a:spcPts val="600"/>
              </a:spcAft>
              <a:buFont typeface="+mj-lt"/>
              <a:buAutoNum type="arabicPeriod"/>
            </a:pPr>
            <a:r>
              <a:rPr lang="en-GB" dirty="0"/>
              <a:t>Notification of approval</a:t>
            </a:r>
          </a:p>
          <a:p>
            <a:pPr marL="514350" indent="-514350">
              <a:lnSpc>
                <a:spcPct val="100000"/>
              </a:lnSpc>
              <a:spcAft>
                <a:spcPts val="600"/>
              </a:spcAft>
              <a:buFont typeface="+mj-lt"/>
              <a:buAutoNum type="arabicPeriod"/>
            </a:pPr>
            <a:r>
              <a:rPr lang="en-GB" dirty="0"/>
              <a:t>Undertake the placement</a:t>
            </a:r>
          </a:p>
          <a:p>
            <a:pPr marL="514350" indent="-514350">
              <a:lnSpc>
                <a:spcPct val="100000"/>
              </a:lnSpc>
              <a:spcAft>
                <a:spcPts val="600"/>
              </a:spcAft>
              <a:buFont typeface="+mj-lt"/>
              <a:buAutoNum type="arabicPeriod"/>
            </a:pPr>
            <a:r>
              <a:rPr lang="en-GB" dirty="0"/>
              <a:t>Review the placement</a:t>
            </a:r>
          </a:p>
        </p:txBody>
      </p:sp>
      <p:sp>
        <p:nvSpPr>
          <p:cNvPr id="7" name="Rectangle: Diagonal Corners Rounded 6">
            <a:extLst>
              <a:ext uri="{FF2B5EF4-FFF2-40B4-BE49-F238E27FC236}">
                <a16:creationId xmlns:a16="http://schemas.microsoft.com/office/drawing/2014/main" id="{BC8DECD4-F209-7593-649C-114661367ED7}"/>
              </a:ext>
            </a:extLst>
          </p:cNvPr>
          <p:cNvSpPr/>
          <p:nvPr/>
        </p:nvSpPr>
        <p:spPr>
          <a:xfrm>
            <a:off x="5882756" y="4909709"/>
            <a:ext cx="2655276" cy="1251073"/>
          </a:xfrm>
          <a:prstGeom prst="round2DiagRect">
            <a:avLst/>
          </a:prstGeom>
          <a:solidFill>
            <a:srgbClr val="FED402"/>
          </a:solidFill>
          <a:ln w="38100">
            <a:solidFill>
              <a:schemeClr val="tx1"/>
            </a:solidFill>
            <a:extLst>
              <a:ext uri="{C807C97D-BFC1-408E-A445-0C87EB9F89A2}">
                <ask:lineSketchStyleProps xmlns:ask="http://schemas.microsoft.com/office/drawing/2018/sketchyshapes">
                  <ask:type>
                    <ask:lineSketchNone/>
                  </ask:type>
                </ask:lineSketchStyleProps>
              </a:ext>
            </a:extLst>
          </a:ln>
        </p:spPr>
        <p:style>
          <a:lnRef idx="2">
            <a:schemeClr val="accent3"/>
          </a:lnRef>
          <a:fillRef idx="1">
            <a:schemeClr val="lt1"/>
          </a:fillRef>
          <a:effectRef idx="0">
            <a:schemeClr val="accent3"/>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Univers"/>
                <a:ea typeface="+mn-ea"/>
                <a:cs typeface="+mn-cs"/>
              </a:rPr>
              <a:t>The student pack contains further guidance</a:t>
            </a:r>
          </a:p>
        </p:txBody>
      </p:sp>
      <p:pic>
        <p:nvPicPr>
          <p:cNvPr id="4" name="Picture 3">
            <a:extLst>
              <a:ext uri="{FF2B5EF4-FFF2-40B4-BE49-F238E27FC236}">
                <a16:creationId xmlns:a16="http://schemas.microsoft.com/office/drawing/2014/main" id="{22CFE69B-41BB-DADF-76EC-A63D38402735}"/>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889" b="97778" l="889" r="97778">
                        <a14:foregroundMark x1="52444" y1="4889" x2="52444" y2="4889"/>
                        <a14:foregroundMark x1="53778" y1="1333" x2="53778" y2="1333"/>
                        <a14:foregroundMark x1="9778" y1="27111" x2="9778" y2="27111"/>
                        <a14:foregroundMark x1="4000" y1="28000" x2="4000" y2="28000"/>
                        <a14:foregroundMark x1="889" y1="39111" x2="889" y2="39111"/>
                        <a14:foregroundMark x1="80000" y1="47556" x2="80000" y2="47556"/>
                        <a14:foregroundMark x1="98222" y1="49333" x2="98222" y2="49333"/>
                        <a14:foregroundMark x1="80889" y1="23111" x2="80889" y2="23111"/>
                        <a14:foregroundMark x1="80889" y1="30667" x2="80889" y2="30667"/>
                        <a14:foregroundMark x1="80444" y1="37333" x2="80444" y2="37333"/>
                        <a14:foregroundMark x1="83556" y1="55111" x2="83556" y2="55111"/>
                        <a14:foregroundMark x1="84444" y1="72889" x2="84444" y2="72889"/>
                        <a14:foregroundMark x1="78667" y1="73333" x2="78667" y2="73333"/>
                        <a14:foregroundMark x1="84000" y1="92000" x2="84000" y2="92000"/>
                        <a14:foregroundMark x1="90222" y1="97778" x2="90222" y2="97778"/>
                        <a14:foregroundMark x1="56444" y1="91556" x2="56444" y2="91556"/>
                        <a14:foregroundMark x1="48000" y1="91556" x2="48000" y2="91556"/>
                        <a14:foregroundMark x1="41333" y1="91556" x2="41333" y2="91556"/>
                        <a14:foregroundMark x1="33778" y1="92889" x2="33778" y2="92889"/>
                        <a14:foregroundMark x1="27111" y1="89778" x2="27111" y2="89778"/>
                        <a14:foregroundMark x1="26667" y1="84000" x2="26667" y2="84000"/>
                        <a14:foregroundMark x1="76444" y1="55111" x2="76444" y2="55111"/>
                        <a14:foregroundMark x1="93778" y1="52889" x2="93778" y2="52889"/>
                        <a14:foregroundMark x1="88444" y1="70667" x2="88444" y2="70667"/>
                        <a14:foregroundMark x1="67111" y1="71556" x2="67111" y2="71556"/>
                        <a14:foregroundMark x1="94222" y1="89333" x2="94222" y2="89333"/>
                        <a14:backgroundMark x1="33778" y1="93778" x2="33778" y2="93778"/>
                        <a14:backgroundMark x1="52444" y1="21333" x2="52444" y2="21333"/>
                      </a14:backgroundRemoval>
                    </a14:imgEffect>
                  </a14:imgLayer>
                </a14:imgProps>
              </a:ext>
            </a:extLst>
          </a:blip>
          <a:stretch>
            <a:fillRect/>
          </a:stretch>
        </p:blipFill>
        <p:spPr>
          <a:xfrm>
            <a:off x="9574822" y="4307804"/>
            <a:ext cx="2454885" cy="2454885"/>
          </a:xfrm>
          <a:prstGeom prst="rect">
            <a:avLst/>
          </a:prstGeom>
        </p:spPr>
      </p:pic>
    </p:spTree>
    <p:extLst>
      <p:ext uri="{BB962C8B-B14F-4D97-AF65-F5344CB8AC3E}">
        <p14:creationId xmlns:p14="http://schemas.microsoft.com/office/powerpoint/2010/main" val="27760152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B48EEA1-0945-4BDE-A159-19AD7142B123}"/>
              </a:ext>
            </a:extLst>
          </p:cNvPr>
          <p:cNvSpPr txBox="1"/>
          <p:nvPr/>
        </p:nvSpPr>
        <p:spPr>
          <a:xfrm>
            <a:off x="1015068" y="452596"/>
            <a:ext cx="822658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27CED7">
                    <a:lumMod val="75000"/>
                  </a:srgbClr>
                </a:solidFill>
                <a:effectLst/>
                <a:uLnTx/>
                <a:uFillTx/>
                <a:latin typeface="Open sans" panose="020B0606030504020204"/>
                <a:ea typeface="+mn-ea"/>
                <a:cs typeface="+mn-cs"/>
              </a:rPr>
              <a:t>What is </a:t>
            </a:r>
            <a:r>
              <a:rPr kumimoji="0" lang="en-US" sz="4000" b="0" i="0" u="none" strike="noStrike" kern="1200" cap="none" spc="0" normalizeH="0" baseline="0" noProof="0" dirty="0" err="1">
                <a:ln>
                  <a:noFill/>
                </a:ln>
                <a:solidFill>
                  <a:srgbClr val="27CED7">
                    <a:lumMod val="75000"/>
                  </a:srgbClr>
                </a:solidFill>
                <a:effectLst/>
                <a:uLnTx/>
                <a:uFillTx/>
                <a:latin typeface="Open sans" panose="020B0606030504020204"/>
                <a:ea typeface="+mn-ea"/>
                <a:cs typeface="+mn-cs"/>
              </a:rPr>
              <a:t>Unifrog</a:t>
            </a:r>
            <a:r>
              <a:rPr kumimoji="0" lang="en-US" sz="4000" b="0" i="0" u="none" strike="noStrike" kern="1200" cap="none" spc="0" normalizeH="0" baseline="0" noProof="0" dirty="0">
                <a:ln>
                  <a:noFill/>
                </a:ln>
                <a:solidFill>
                  <a:srgbClr val="27CED7">
                    <a:lumMod val="75000"/>
                  </a:srgbClr>
                </a:solidFill>
                <a:effectLst/>
                <a:uLnTx/>
                <a:uFillTx/>
                <a:latin typeface="Open sans" panose="020B0606030504020204"/>
                <a:ea typeface="+mn-ea"/>
                <a:cs typeface="+mn-cs"/>
              </a:rPr>
              <a:t>?</a:t>
            </a:r>
            <a:endParaRPr kumimoji="0" lang="en-GB" sz="4000" b="0" i="0" u="none" strike="noStrike" kern="1200" cap="none" spc="0" normalizeH="0" baseline="0" noProof="0" dirty="0">
              <a:ln>
                <a:noFill/>
              </a:ln>
              <a:solidFill>
                <a:srgbClr val="27CED7">
                  <a:lumMod val="75000"/>
                </a:srgbClr>
              </a:solidFill>
              <a:effectLst/>
              <a:uLnTx/>
              <a:uFillTx/>
              <a:latin typeface="Open sans" panose="020B0606030504020204"/>
              <a:ea typeface="+mn-ea"/>
              <a:cs typeface="+mn-cs"/>
            </a:endParaRPr>
          </a:p>
        </p:txBody>
      </p:sp>
      <p:sp>
        <p:nvSpPr>
          <p:cNvPr id="6" name="TextBox 5">
            <a:extLst>
              <a:ext uri="{FF2B5EF4-FFF2-40B4-BE49-F238E27FC236}">
                <a16:creationId xmlns:a16="http://schemas.microsoft.com/office/drawing/2014/main" id="{7A852B6D-BB45-4637-A8C6-AD1FFFCF22D9}"/>
              </a:ext>
            </a:extLst>
          </p:cNvPr>
          <p:cNvSpPr txBox="1"/>
          <p:nvPr/>
        </p:nvSpPr>
        <p:spPr>
          <a:xfrm>
            <a:off x="1015068" y="1723904"/>
            <a:ext cx="5365460" cy="3865482"/>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Univers"/>
                <a:ea typeface="Open Sans" panose="020B0606030504020204" pitchFamily="34" charset="0"/>
                <a:cs typeface="Open Sans" panose="020B0606030504020204" pitchFamily="34" charset="0"/>
              </a:rPr>
              <a:t>Unifrog is a comprehensive platform where students can easily explore their career interests; find careers-related</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Univers"/>
                <a:ea typeface="Open Sans" panose="020B0606030504020204" pitchFamily="34" charset="0"/>
                <a:cs typeface="Open Sans" panose="020B0606030504020204" pitchFamily="34" charset="0"/>
              </a:rPr>
              <a:t>information and successfully apply for their next steps after school.</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0" i="0" u="none" strike="noStrike" kern="1200" cap="none" spc="0" normalizeH="0" baseline="0" noProof="0" dirty="0">
              <a:ln>
                <a:noFill/>
              </a:ln>
              <a:solidFill>
                <a:prstClr val="black"/>
              </a:solidFill>
              <a:effectLst/>
              <a:uLnTx/>
              <a:uFillTx/>
              <a:latin typeface="Univers"/>
              <a:ea typeface="Open Sans" panose="020B0606030504020204" pitchFamily="34" charset="0"/>
              <a:cs typeface="Open Sans" panose="020B0606030504020204" pitchFamily="34" charset="0"/>
            </a:endParaRPr>
          </a:p>
        </p:txBody>
      </p:sp>
      <p:pic>
        <p:nvPicPr>
          <p:cNvPr id="7" name="Google Shape;1302;p162">
            <a:extLst>
              <a:ext uri="{FF2B5EF4-FFF2-40B4-BE49-F238E27FC236}">
                <a16:creationId xmlns:a16="http://schemas.microsoft.com/office/drawing/2014/main" id="{CFCA484E-7A8F-4696-9ECE-8065104208D7}"/>
              </a:ext>
            </a:extLst>
          </p:cNvPr>
          <p:cNvPicPr preferRelativeResize="0"/>
          <p:nvPr/>
        </p:nvPicPr>
        <p:blipFill rotWithShape="1">
          <a:blip r:embed="rId2">
            <a:alphaModFix/>
          </a:blip>
          <a:srcRect/>
          <a:stretch/>
        </p:blipFill>
        <p:spPr>
          <a:xfrm>
            <a:off x="6781619" y="3267948"/>
            <a:ext cx="5239910" cy="3073217"/>
          </a:xfrm>
          <a:prstGeom prst="rect">
            <a:avLst/>
          </a:prstGeom>
          <a:noFill/>
          <a:ln>
            <a:noFill/>
          </a:ln>
        </p:spPr>
      </p:pic>
      <p:sp>
        <p:nvSpPr>
          <p:cNvPr id="2" name="Rectangle: Diagonal Corners Rounded 1">
            <a:extLst>
              <a:ext uri="{FF2B5EF4-FFF2-40B4-BE49-F238E27FC236}">
                <a16:creationId xmlns:a16="http://schemas.microsoft.com/office/drawing/2014/main" id="{816A8F77-F8A4-9EE9-C74E-272E46BA5CCF}"/>
              </a:ext>
            </a:extLst>
          </p:cNvPr>
          <p:cNvSpPr/>
          <p:nvPr/>
        </p:nvSpPr>
        <p:spPr>
          <a:xfrm>
            <a:off x="6781619" y="540930"/>
            <a:ext cx="5239910" cy="1802526"/>
          </a:xfrm>
          <a:prstGeom prst="round2Diag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Univers"/>
                <a:ea typeface="+mn-ea"/>
                <a:cs typeface="+mn-cs"/>
              </a:rPr>
              <a:t>You all have an account already!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Univer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Univers"/>
                <a:ea typeface="+mn-ea"/>
                <a:cs typeface="+mn-cs"/>
              </a:rPr>
              <a:t> Linked to your student email</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Univer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Univers"/>
                <a:ea typeface="+mn-ea"/>
                <a:cs typeface="+mn-cs"/>
              </a:rPr>
              <a:t>(Your computer login handle, @ the school domain)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Univers"/>
                <a:ea typeface="+mn-ea"/>
                <a:cs typeface="+mn-cs"/>
              </a:rPr>
              <a:t> e.g. ags-20abcd@ashgreenschool.org.uk</a:t>
            </a:r>
          </a:p>
        </p:txBody>
      </p:sp>
    </p:spTree>
    <p:extLst>
      <p:ext uri="{BB962C8B-B14F-4D97-AF65-F5344CB8AC3E}">
        <p14:creationId xmlns:p14="http://schemas.microsoft.com/office/powerpoint/2010/main" val="13687977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2AADB-FFE8-010E-4E3C-D91C8B2DCDE8}"/>
              </a:ext>
            </a:extLst>
          </p:cNvPr>
          <p:cNvSpPr>
            <a:spLocks noGrp="1"/>
          </p:cNvSpPr>
          <p:nvPr>
            <p:ph type="title"/>
          </p:nvPr>
        </p:nvSpPr>
        <p:spPr/>
        <p:txBody>
          <a:bodyPr/>
          <a:lstStyle/>
          <a:p>
            <a:r>
              <a:rPr lang="en-GB" dirty="0">
                <a:solidFill>
                  <a:schemeClr val="accent3">
                    <a:lumMod val="75000"/>
                  </a:schemeClr>
                </a:solidFill>
              </a:rPr>
              <a:t>Unifrog Tools</a:t>
            </a:r>
          </a:p>
        </p:txBody>
      </p:sp>
      <p:sp>
        <p:nvSpPr>
          <p:cNvPr id="3" name="Content Placeholder 2">
            <a:extLst>
              <a:ext uri="{FF2B5EF4-FFF2-40B4-BE49-F238E27FC236}">
                <a16:creationId xmlns:a16="http://schemas.microsoft.com/office/drawing/2014/main" id="{AD7DF0AE-0871-CCDA-5199-BF2F90853190}"/>
              </a:ext>
            </a:extLst>
          </p:cNvPr>
          <p:cNvSpPr>
            <a:spLocks noGrp="1"/>
          </p:cNvSpPr>
          <p:nvPr>
            <p:ph idx="1"/>
          </p:nvPr>
        </p:nvSpPr>
        <p:spPr>
          <a:xfrm>
            <a:off x="838199" y="1685131"/>
            <a:ext cx="11067473" cy="2159146"/>
          </a:xfrm>
        </p:spPr>
        <p:txBody>
          <a:bodyPr>
            <a:normAutofit/>
          </a:bodyPr>
          <a:lstStyle/>
          <a:p>
            <a:r>
              <a:rPr lang="en-GB" sz="2600" dirty="0"/>
              <a:t>Unifrog has a vast array of ‘tools’ related to careers education. Your account will have access to most of these, so use them! </a:t>
            </a:r>
          </a:p>
          <a:p>
            <a:r>
              <a:rPr lang="en-GB" sz="2600" dirty="0"/>
              <a:t>You can favourite and store information, keeping everything in one place. </a:t>
            </a:r>
          </a:p>
        </p:txBody>
      </p:sp>
      <p:grpSp>
        <p:nvGrpSpPr>
          <p:cNvPr id="8" name="Group 7">
            <a:extLst>
              <a:ext uri="{FF2B5EF4-FFF2-40B4-BE49-F238E27FC236}">
                <a16:creationId xmlns:a16="http://schemas.microsoft.com/office/drawing/2014/main" id="{285A8B34-1EF9-BB94-F9F0-E4D5474DD702}"/>
              </a:ext>
            </a:extLst>
          </p:cNvPr>
          <p:cNvGrpSpPr/>
          <p:nvPr/>
        </p:nvGrpSpPr>
        <p:grpSpPr>
          <a:xfrm>
            <a:off x="1768813" y="3600704"/>
            <a:ext cx="8811756" cy="3120771"/>
            <a:chOff x="1752911" y="3372104"/>
            <a:chExt cx="8811756" cy="3120771"/>
          </a:xfrm>
        </p:grpSpPr>
        <p:pic>
          <p:nvPicPr>
            <p:cNvPr id="5" name="Picture 4">
              <a:extLst>
                <a:ext uri="{FF2B5EF4-FFF2-40B4-BE49-F238E27FC236}">
                  <a16:creationId xmlns:a16="http://schemas.microsoft.com/office/drawing/2014/main" id="{00AC475D-3B77-1681-16A0-206A66CB9CE0}"/>
                </a:ext>
              </a:extLst>
            </p:cNvPr>
            <p:cNvPicPr>
              <a:picLocks noChangeAspect="1"/>
            </p:cNvPicPr>
            <p:nvPr/>
          </p:nvPicPr>
          <p:blipFill rotWithShape="1">
            <a:blip r:embed="rId2"/>
            <a:srcRect t="37038"/>
            <a:stretch/>
          </p:blipFill>
          <p:spPr>
            <a:xfrm>
              <a:off x="1752911" y="3372104"/>
              <a:ext cx="8811756" cy="3120771"/>
            </a:xfrm>
            <a:prstGeom prst="rect">
              <a:avLst/>
            </a:prstGeom>
          </p:spPr>
        </p:pic>
        <p:sp>
          <p:nvSpPr>
            <p:cNvPr id="6" name="Rectangle 5">
              <a:extLst>
                <a:ext uri="{FF2B5EF4-FFF2-40B4-BE49-F238E27FC236}">
                  <a16:creationId xmlns:a16="http://schemas.microsoft.com/office/drawing/2014/main" id="{507DA379-E606-87B8-DEC5-A6AC3C10297F}"/>
                </a:ext>
              </a:extLst>
            </p:cNvPr>
            <p:cNvSpPr/>
            <p:nvPr/>
          </p:nvSpPr>
          <p:spPr>
            <a:xfrm>
              <a:off x="2090738" y="5697393"/>
              <a:ext cx="1550913" cy="184294"/>
            </a:xfrm>
            <a:prstGeom prst="rect">
              <a:avLst/>
            </a:prstGeom>
            <a:solidFill>
              <a:srgbClr val="8983AF"/>
            </a:solidFill>
            <a:ln>
              <a:solidFill>
                <a:srgbClr val="8983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white"/>
                  </a:solidFill>
                  <a:effectLst/>
                  <a:uLnTx/>
                  <a:uFillTx/>
                  <a:latin typeface="Univers"/>
                  <a:ea typeface="+mn-ea"/>
                  <a:cs typeface="+mn-cs"/>
                </a:rPr>
                <a:t>Placements</a:t>
              </a:r>
            </a:p>
          </p:txBody>
        </p:sp>
      </p:grpSp>
      <p:sp>
        <p:nvSpPr>
          <p:cNvPr id="4" name="Oval 3">
            <a:extLst>
              <a:ext uri="{FF2B5EF4-FFF2-40B4-BE49-F238E27FC236}">
                <a16:creationId xmlns:a16="http://schemas.microsoft.com/office/drawing/2014/main" id="{0C943313-E931-5C6D-4370-B80A86009584}"/>
              </a:ext>
            </a:extLst>
          </p:cNvPr>
          <p:cNvSpPr/>
          <p:nvPr/>
        </p:nvSpPr>
        <p:spPr>
          <a:xfrm>
            <a:off x="1768813" y="5746677"/>
            <a:ext cx="2184062" cy="542925"/>
          </a:xfrm>
          <a:prstGeom prst="ellipse">
            <a:avLst/>
          </a:prstGeom>
          <a:noFill/>
          <a:ln w="571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155071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77BE7EE-3E14-C306-EE63-A73830E286EA}"/>
              </a:ext>
            </a:extLst>
          </p:cNvPr>
          <p:cNvSpPr>
            <a:spLocks noGrp="1"/>
          </p:cNvSpPr>
          <p:nvPr>
            <p:ph type="title"/>
          </p:nvPr>
        </p:nvSpPr>
        <p:spPr>
          <a:xfrm>
            <a:off x="6595641" y="601391"/>
            <a:ext cx="5276088" cy="2276856"/>
          </a:xfrm>
        </p:spPr>
        <p:txBody>
          <a:bodyPr/>
          <a:lstStyle/>
          <a:p>
            <a:r>
              <a:rPr lang="en-GB" dirty="0"/>
              <a:t>What Next?</a:t>
            </a:r>
          </a:p>
        </p:txBody>
      </p:sp>
      <p:sp>
        <p:nvSpPr>
          <p:cNvPr id="8" name="Slide Number Placeholder 7">
            <a:extLst>
              <a:ext uri="{FF2B5EF4-FFF2-40B4-BE49-F238E27FC236}">
                <a16:creationId xmlns:a16="http://schemas.microsoft.com/office/drawing/2014/main" id="{5A3908E5-9043-63F1-3C49-3C15048D785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8DA9DAA-006C-4F4B-980E-E3DF019B24E2}" type="slidenum">
              <a:rPr kumimoji="0" lang="en-US" sz="1200" b="1" i="0" u="none" strike="noStrike" kern="1200" cap="all" spc="100" normalizeH="0" baseline="0" noProof="0" smtClean="0">
                <a:ln>
                  <a:noFill/>
                </a:ln>
                <a:solidFill>
                  <a:prstClr val="white"/>
                </a:solidFill>
                <a:effectLst/>
                <a:uLnTx/>
                <a:uFillTx/>
                <a:latin typeface="Univer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all" spc="100" normalizeH="0" baseline="0" noProof="0" dirty="0">
              <a:ln>
                <a:noFill/>
              </a:ln>
              <a:solidFill>
                <a:prstClr val="white"/>
              </a:solidFill>
              <a:effectLst/>
              <a:uLnTx/>
              <a:uFillTx/>
              <a:latin typeface="Univers"/>
              <a:ea typeface="+mn-ea"/>
              <a:cs typeface="+mn-cs"/>
            </a:endParaRPr>
          </a:p>
        </p:txBody>
      </p:sp>
      <p:sp>
        <p:nvSpPr>
          <p:cNvPr id="9" name="Text Placeholder 8">
            <a:extLst>
              <a:ext uri="{FF2B5EF4-FFF2-40B4-BE49-F238E27FC236}">
                <a16:creationId xmlns:a16="http://schemas.microsoft.com/office/drawing/2014/main" id="{09094D7A-505E-CCF6-398C-DB06A76E9637}"/>
              </a:ext>
            </a:extLst>
          </p:cNvPr>
          <p:cNvSpPr>
            <a:spLocks noGrp="1"/>
          </p:cNvSpPr>
          <p:nvPr>
            <p:ph type="body" sz="quarter" idx="13"/>
          </p:nvPr>
        </p:nvSpPr>
        <p:spPr>
          <a:xfrm>
            <a:off x="6427468" y="3041468"/>
            <a:ext cx="5276088" cy="1124712"/>
          </a:xfrm>
        </p:spPr>
        <p:txBody>
          <a:bodyPr/>
          <a:lstStyle/>
          <a:p>
            <a:r>
              <a:rPr lang="en-GB" dirty="0"/>
              <a:t>Work Experience 2026</a:t>
            </a:r>
          </a:p>
        </p:txBody>
      </p:sp>
      <p:sp>
        <p:nvSpPr>
          <p:cNvPr id="11" name="Oval 10">
            <a:extLst>
              <a:ext uri="{FF2B5EF4-FFF2-40B4-BE49-F238E27FC236}">
                <a16:creationId xmlns:a16="http://schemas.microsoft.com/office/drawing/2014/main" id="{A448F326-3F0B-5179-43F7-8D6F58041EFC}"/>
              </a:ext>
            </a:extLst>
          </p:cNvPr>
          <p:cNvSpPr/>
          <p:nvPr/>
        </p:nvSpPr>
        <p:spPr>
          <a:xfrm>
            <a:off x="151892" y="87956"/>
            <a:ext cx="2904817" cy="2916501"/>
          </a:xfrm>
          <a:prstGeom prst="ellipse">
            <a:avLst/>
          </a:prstGeom>
          <a:noFill/>
          <a:ln w="9525"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Univers"/>
                <a:ea typeface="+mn-ea"/>
                <a:cs typeface="+mn-cs"/>
              </a:rPr>
              <a:t>Start exploring job roles of interest. Utilise Unifrog</a:t>
            </a:r>
          </a:p>
        </p:txBody>
      </p:sp>
      <p:sp>
        <p:nvSpPr>
          <p:cNvPr id="12" name="Oval 11">
            <a:extLst>
              <a:ext uri="{FF2B5EF4-FFF2-40B4-BE49-F238E27FC236}">
                <a16:creationId xmlns:a16="http://schemas.microsoft.com/office/drawing/2014/main" id="{D5CD6AD6-DD54-E882-D4C4-B117903BBC36}"/>
              </a:ext>
            </a:extLst>
          </p:cNvPr>
          <p:cNvSpPr/>
          <p:nvPr/>
        </p:nvSpPr>
        <p:spPr>
          <a:xfrm>
            <a:off x="1096196" y="3041468"/>
            <a:ext cx="2521131" cy="2420983"/>
          </a:xfrm>
          <a:prstGeom prst="ellipse">
            <a:avLst/>
          </a:prstGeom>
          <a:noFill/>
          <a:ln w="9525"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Univers"/>
                <a:ea typeface="+mn-ea"/>
                <a:cs typeface="+mn-cs"/>
              </a:rPr>
              <a:t>Research local employers. Record their contact details</a:t>
            </a:r>
          </a:p>
        </p:txBody>
      </p:sp>
      <p:sp>
        <p:nvSpPr>
          <p:cNvPr id="13" name="Oval 12">
            <a:extLst>
              <a:ext uri="{FF2B5EF4-FFF2-40B4-BE49-F238E27FC236}">
                <a16:creationId xmlns:a16="http://schemas.microsoft.com/office/drawing/2014/main" id="{DD9BA05B-1997-3BAD-D296-543370DBB5BB}"/>
              </a:ext>
            </a:extLst>
          </p:cNvPr>
          <p:cNvSpPr/>
          <p:nvPr/>
        </p:nvSpPr>
        <p:spPr>
          <a:xfrm>
            <a:off x="3673933" y="3730753"/>
            <a:ext cx="2874913" cy="2738412"/>
          </a:xfrm>
          <a:prstGeom prst="ellipse">
            <a:avLst/>
          </a:prstGeom>
          <a:noFill/>
          <a:ln w="9525"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Univers"/>
                <a:ea typeface="+mn-ea"/>
                <a:cs typeface="+mn-cs"/>
              </a:rPr>
              <a:t>Draft an enquiry email &amp; practice phone conversations </a:t>
            </a:r>
            <a:r>
              <a:rPr kumimoji="0" lang="en-GB" sz="1400" b="0" i="0" u="none" strike="noStrike" kern="1200" cap="none" spc="0" normalizeH="0" baseline="0" noProof="0" dirty="0">
                <a:ln>
                  <a:noFill/>
                </a:ln>
                <a:solidFill>
                  <a:prstClr val="white"/>
                </a:solidFill>
                <a:effectLst/>
                <a:uLnTx/>
                <a:uFillTx/>
                <a:latin typeface="Univers"/>
                <a:ea typeface="+mn-ea"/>
                <a:cs typeface="+mn-cs"/>
              </a:rPr>
              <a:t>(see student pack part 1 for support)</a:t>
            </a:r>
            <a:endParaRPr kumimoji="0" lang="en-GB" sz="1800" b="0" i="0" u="none" strike="noStrike" kern="1200" cap="none" spc="0" normalizeH="0" baseline="0" noProof="0" dirty="0">
              <a:ln>
                <a:noFill/>
              </a:ln>
              <a:solidFill>
                <a:prstClr val="white"/>
              </a:solidFill>
              <a:effectLst/>
              <a:uLnTx/>
              <a:uFillTx/>
              <a:latin typeface="Univers"/>
              <a:ea typeface="+mn-ea"/>
              <a:cs typeface="+mn-cs"/>
            </a:endParaRPr>
          </a:p>
        </p:txBody>
      </p:sp>
      <p:sp>
        <p:nvSpPr>
          <p:cNvPr id="14" name="Oval 13">
            <a:extLst>
              <a:ext uri="{FF2B5EF4-FFF2-40B4-BE49-F238E27FC236}">
                <a16:creationId xmlns:a16="http://schemas.microsoft.com/office/drawing/2014/main" id="{A02939E1-DFEE-60CC-7519-1A8527A5BBC6}"/>
              </a:ext>
            </a:extLst>
          </p:cNvPr>
          <p:cNvSpPr/>
          <p:nvPr/>
        </p:nvSpPr>
        <p:spPr>
          <a:xfrm>
            <a:off x="6782781" y="4587866"/>
            <a:ext cx="2065016" cy="1902949"/>
          </a:xfrm>
          <a:prstGeom prst="ellipse">
            <a:avLst/>
          </a:prstGeom>
          <a:noFill/>
          <a:ln w="9525"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Univers"/>
                <a:ea typeface="+mn-ea"/>
                <a:cs typeface="+mn-cs"/>
              </a:rPr>
              <a:t>Contact employers</a:t>
            </a:r>
          </a:p>
        </p:txBody>
      </p:sp>
      <p:sp>
        <p:nvSpPr>
          <p:cNvPr id="15" name="Oval 14">
            <a:extLst>
              <a:ext uri="{FF2B5EF4-FFF2-40B4-BE49-F238E27FC236}">
                <a16:creationId xmlns:a16="http://schemas.microsoft.com/office/drawing/2014/main" id="{4D32F645-2ABC-AED1-ECDA-8BA8E7AEC517}"/>
              </a:ext>
            </a:extLst>
          </p:cNvPr>
          <p:cNvSpPr/>
          <p:nvPr/>
        </p:nvSpPr>
        <p:spPr>
          <a:xfrm>
            <a:off x="3307644" y="1526051"/>
            <a:ext cx="2065016" cy="1902949"/>
          </a:xfrm>
          <a:prstGeom prst="ellipse">
            <a:avLst/>
          </a:prstGeom>
          <a:noFill/>
          <a:ln w="9525"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Univers"/>
                <a:ea typeface="+mn-ea"/>
                <a:cs typeface="+mn-cs"/>
              </a:rPr>
              <a:t>Generate work experience ideas</a:t>
            </a:r>
          </a:p>
        </p:txBody>
      </p:sp>
      <p:sp>
        <p:nvSpPr>
          <p:cNvPr id="16" name="Oval 15">
            <a:extLst>
              <a:ext uri="{FF2B5EF4-FFF2-40B4-BE49-F238E27FC236}">
                <a16:creationId xmlns:a16="http://schemas.microsoft.com/office/drawing/2014/main" id="{6551C1C2-F4F0-C51C-8835-96DAF5E0FAA8}"/>
              </a:ext>
            </a:extLst>
          </p:cNvPr>
          <p:cNvSpPr/>
          <p:nvPr/>
        </p:nvSpPr>
        <p:spPr>
          <a:xfrm>
            <a:off x="5348147" y="367185"/>
            <a:ext cx="1816803" cy="1688592"/>
          </a:xfrm>
          <a:prstGeom prst="ellipse">
            <a:avLst/>
          </a:prstGeom>
          <a:noFill/>
          <a:ln w="9525"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Univers"/>
                <a:ea typeface="+mn-ea"/>
                <a:cs typeface="+mn-cs"/>
              </a:rPr>
              <a:t>Engage in tutor activities</a:t>
            </a:r>
          </a:p>
        </p:txBody>
      </p:sp>
    </p:spTree>
    <p:extLst>
      <p:ext uri="{BB962C8B-B14F-4D97-AF65-F5344CB8AC3E}">
        <p14:creationId xmlns:p14="http://schemas.microsoft.com/office/powerpoint/2010/main" val="24117925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ADB407C-B291-7489-40B2-5769F43AABB1}"/>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23CC4D38-B8D0-B3CF-F330-787D7670AB84}"/>
              </a:ext>
            </a:extLst>
          </p:cNvPr>
          <p:cNvSpPr>
            <a:spLocks noGrp="1"/>
          </p:cNvSpPr>
          <p:nvPr>
            <p:ph type="title"/>
          </p:nvPr>
        </p:nvSpPr>
        <p:spPr>
          <a:xfrm>
            <a:off x="657224" y="499533"/>
            <a:ext cx="10772775" cy="1658198"/>
          </a:xfrm>
        </p:spPr>
        <p:txBody>
          <a:bodyPr>
            <a:normAutofit/>
          </a:bodyPr>
          <a:lstStyle/>
          <a:p>
            <a:r>
              <a:rPr lang="en-GB">
                <a:latin typeface="Impact" panose="020B0806030902050204" pitchFamily="34" charset="0"/>
              </a:rPr>
              <a:t>COULD YOU OFFER A PLACEMENT?</a:t>
            </a:r>
          </a:p>
        </p:txBody>
      </p:sp>
      <p:sp>
        <p:nvSpPr>
          <p:cNvPr id="5" name="Content Placeholder 2">
            <a:extLst>
              <a:ext uri="{FF2B5EF4-FFF2-40B4-BE49-F238E27FC236}">
                <a16:creationId xmlns:a16="http://schemas.microsoft.com/office/drawing/2014/main" id="{109220EC-AB4F-3064-91C9-06886B1562E0}"/>
              </a:ext>
            </a:extLst>
          </p:cNvPr>
          <p:cNvSpPr>
            <a:spLocks noGrp="1"/>
          </p:cNvSpPr>
          <p:nvPr>
            <p:ph idx="1"/>
          </p:nvPr>
        </p:nvSpPr>
        <p:spPr>
          <a:xfrm>
            <a:off x="676656" y="2011680"/>
            <a:ext cx="6875611" cy="3766185"/>
          </a:xfrm>
        </p:spPr>
        <p:txBody>
          <a:bodyPr>
            <a:normAutofit/>
          </a:bodyPr>
          <a:lstStyle/>
          <a:p>
            <a:pPr>
              <a:buFont typeface="Wingdings" panose="05000000000000000000" pitchFamily="2" charset="2"/>
              <a:buChar char="§"/>
            </a:pPr>
            <a:r>
              <a:rPr lang="en-GB" sz="2200" dirty="0"/>
              <a:t>You may be an employer or work for an organisation that offers work experience placements.</a:t>
            </a:r>
          </a:p>
          <a:p>
            <a:pPr>
              <a:buFont typeface="Wingdings" panose="05000000000000000000" pitchFamily="2" charset="2"/>
              <a:buChar char="§"/>
            </a:pPr>
            <a:endParaRPr lang="en-GB" sz="2200" dirty="0"/>
          </a:p>
          <a:p>
            <a:pPr>
              <a:buFont typeface="Wingdings" panose="05000000000000000000" pitchFamily="2" charset="2"/>
              <a:buChar char="§"/>
            </a:pPr>
            <a:r>
              <a:rPr lang="en-GB" sz="2200" dirty="0"/>
              <a:t>If you think you could offer placements to any of our year 10 students, please do get in touch.</a:t>
            </a:r>
          </a:p>
          <a:p>
            <a:pPr>
              <a:buFont typeface="Wingdings" panose="05000000000000000000" pitchFamily="2" charset="2"/>
              <a:buChar char="§"/>
            </a:pPr>
            <a:r>
              <a:rPr lang="en-GB" sz="2200" dirty="0"/>
              <a:t>We would need the following information:</a:t>
            </a:r>
          </a:p>
          <a:p>
            <a:pPr lvl="1">
              <a:buFont typeface="Wingdings" panose="05000000000000000000" pitchFamily="2" charset="2"/>
              <a:buChar char="§"/>
            </a:pPr>
            <a:r>
              <a:rPr lang="en-GB" sz="2200" dirty="0"/>
              <a:t>Place of employment</a:t>
            </a:r>
          </a:p>
          <a:p>
            <a:pPr lvl="1">
              <a:buFont typeface="Wingdings" panose="05000000000000000000" pitchFamily="2" charset="2"/>
              <a:buChar char="§"/>
            </a:pPr>
            <a:r>
              <a:rPr lang="en-GB" sz="2200" dirty="0"/>
              <a:t>Type of employment</a:t>
            </a:r>
          </a:p>
          <a:p>
            <a:pPr lvl="1">
              <a:buFont typeface="Wingdings" panose="05000000000000000000" pitchFamily="2" charset="2"/>
              <a:buChar char="§"/>
            </a:pPr>
            <a:r>
              <a:rPr lang="en-GB" sz="2200" dirty="0"/>
              <a:t>Duties students would experience</a:t>
            </a:r>
          </a:p>
          <a:p>
            <a:pPr lvl="1">
              <a:buFont typeface="Wingdings" panose="05000000000000000000" pitchFamily="2" charset="2"/>
              <a:buChar char="§"/>
            </a:pPr>
            <a:r>
              <a:rPr lang="en-GB" sz="2200" dirty="0"/>
              <a:t>How to apply for the placement/ who to contact</a:t>
            </a:r>
          </a:p>
        </p:txBody>
      </p:sp>
      <p:pic>
        <p:nvPicPr>
          <p:cNvPr id="7" name="Picture 6">
            <a:extLst>
              <a:ext uri="{FF2B5EF4-FFF2-40B4-BE49-F238E27FC236}">
                <a16:creationId xmlns:a16="http://schemas.microsoft.com/office/drawing/2014/main" id="{0B1AEDFA-0D7C-A548-D4D5-DFCDCC0035C8}"/>
              </a:ext>
            </a:extLst>
          </p:cNvPr>
          <p:cNvPicPr>
            <a:picLocks noChangeAspect="1"/>
          </p:cNvPicPr>
          <p:nvPr/>
        </p:nvPicPr>
        <p:blipFill>
          <a:blip r:embed="rId2"/>
          <a:srcRect r="5" b="3683"/>
          <a:stretch>
            <a:fillRect/>
          </a:stretch>
        </p:blipFill>
        <p:spPr>
          <a:xfrm>
            <a:off x="8026499" y="2076150"/>
            <a:ext cx="3383936" cy="3440068"/>
          </a:xfrm>
          <a:prstGeom prst="rect">
            <a:avLst/>
          </a:prstGeom>
        </p:spPr>
      </p:pic>
    </p:spTree>
    <p:extLst>
      <p:ext uri="{BB962C8B-B14F-4D97-AF65-F5344CB8AC3E}">
        <p14:creationId xmlns:p14="http://schemas.microsoft.com/office/powerpoint/2010/main" val="4193791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6727" y="469538"/>
            <a:ext cx="8047622"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Univers"/>
                <a:ea typeface="+mn-ea"/>
                <a:cs typeface="+mn-cs"/>
              </a:rPr>
              <a:t>Work Experience 2026- Timeline</a:t>
            </a:r>
          </a:p>
        </p:txBody>
      </p:sp>
      <p:graphicFrame>
        <p:nvGraphicFramePr>
          <p:cNvPr id="5" name="Table 4">
            <a:extLst>
              <a:ext uri="{FF2B5EF4-FFF2-40B4-BE49-F238E27FC236}">
                <a16:creationId xmlns:a16="http://schemas.microsoft.com/office/drawing/2014/main" id="{60C121C9-8343-DC24-4C4D-C1DE167A5B1B}"/>
              </a:ext>
            </a:extLst>
          </p:cNvPr>
          <p:cNvGraphicFramePr>
            <a:graphicFrameLocks noGrp="1"/>
          </p:cNvGraphicFramePr>
          <p:nvPr>
            <p:extLst>
              <p:ext uri="{D42A27DB-BD31-4B8C-83A1-F6EECF244321}">
                <p14:modId xmlns:p14="http://schemas.microsoft.com/office/powerpoint/2010/main" val="1704812382"/>
              </p:ext>
            </p:extLst>
          </p:nvPr>
        </p:nvGraphicFramePr>
        <p:xfrm>
          <a:off x="276727" y="1082269"/>
          <a:ext cx="11634536" cy="5451849"/>
        </p:xfrm>
        <a:graphic>
          <a:graphicData uri="http://schemas.openxmlformats.org/drawingml/2006/table">
            <a:tbl>
              <a:tblPr>
                <a:tableStyleId>{D7AC3CCA-C797-4891-BE02-D94E43425B78}</a:tableStyleId>
              </a:tblPr>
              <a:tblGrid>
                <a:gridCol w="2358189">
                  <a:extLst>
                    <a:ext uri="{9D8B030D-6E8A-4147-A177-3AD203B41FA5}">
                      <a16:colId xmlns:a16="http://schemas.microsoft.com/office/drawing/2014/main" val="905996590"/>
                    </a:ext>
                  </a:extLst>
                </a:gridCol>
                <a:gridCol w="9276347">
                  <a:extLst>
                    <a:ext uri="{9D8B030D-6E8A-4147-A177-3AD203B41FA5}">
                      <a16:colId xmlns:a16="http://schemas.microsoft.com/office/drawing/2014/main" val="3616685761"/>
                    </a:ext>
                  </a:extLst>
                </a:gridCol>
              </a:tblGrid>
              <a:tr h="1108501">
                <a:tc>
                  <a:txBody>
                    <a:bodyPr/>
                    <a:lstStyle/>
                    <a:p>
                      <a:pPr marR="0" indent="0" algn="ctr" rtl="0">
                        <a:lnSpc>
                          <a:spcPct val="119000"/>
                        </a:lnSpc>
                        <a:spcAft>
                          <a:spcPts val="600"/>
                        </a:spcAft>
                        <a:buNone/>
                      </a:pPr>
                      <a:r>
                        <a:rPr lang="en-GB" sz="1400" b="1" kern="1200" dirty="0">
                          <a:ln>
                            <a:noFill/>
                          </a:ln>
                          <a:solidFill>
                            <a:srgbClr val="000000"/>
                          </a:solidFill>
                          <a:effectLst/>
                        </a:rPr>
                        <a:t>October 2025</a:t>
                      </a:r>
                      <a:endParaRPr lang="en-GB" sz="1200" b="1" kern="1400" dirty="0">
                        <a:ln>
                          <a:noFill/>
                        </a:ln>
                        <a:solidFill>
                          <a:srgbClr val="000000"/>
                        </a:solidFill>
                        <a:effectLst/>
                        <a:latin typeface="Calibri" panose="020F0502020204030204" pitchFamily="34" charset="0"/>
                      </a:endParaRPr>
                    </a:p>
                  </a:txBody>
                  <a:tcPr marL="71067" marR="71067" marT="35534" marB="35534"/>
                </a:tc>
                <a:tc>
                  <a:txBody>
                    <a:bodyPr/>
                    <a:lstStyle/>
                    <a:p>
                      <a:pPr marL="285750" marR="0" indent="-285750" algn="l" rtl="0">
                        <a:lnSpc>
                          <a:spcPct val="119000"/>
                        </a:lnSpc>
                        <a:spcAft>
                          <a:spcPts val="600"/>
                        </a:spcAft>
                        <a:buFont typeface="Arial" panose="020B0604020202020204" pitchFamily="34" charset="0"/>
                        <a:buChar char="•"/>
                      </a:pPr>
                      <a:r>
                        <a:rPr lang="en-GB" sz="1200" kern="1200" dirty="0">
                          <a:ln>
                            <a:noFill/>
                          </a:ln>
                          <a:solidFill>
                            <a:srgbClr val="000000"/>
                          </a:solidFill>
                          <a:effectLst/>
                        </a:rPr>
                        <a:t>Student Launch</a:t>
                      </a:r>
                      <a:endParaRPr lang="en-GB" sz="1100" kern="1400" dirty="0">
                        <a:ln>
                          <a:noFill/>
                        </a:ln>
                        <a:solidFill>
                          <a:srgbClr val="000000"/>
                        </a:solidFill>
                        <a:effectLst/>
                      </a:endParaRPr>
                    </a:p>
                    <a:p>
                      <a:pPr marL="285750" marR="0" indent="-285750" algn="l" rtl="0">
                        <a:lnSpc>
                          <a:spcPct val="119000"/>
                        </a:lnSpc>
                        <a:spcAft>
                          <a:spcPts val="600"/>
                        </a:spcAft>
                        <a:buFont typeface="Arial" panose="020B0604020202020204" pitchFamily="34" charset="0"/>
                        <a:buChar char="•"/>
                      </a:pPr>
                      <a:r>
                        <a:rPr lang="en-GB" sz="1200" kern="1200" dirty="0">
                          <a:ln>
                            <a:noFill/>
                          </a:ln>
                          <a:solidFill>
                            <a:srgbClr val="000000"/>
                          </a:solidFill>
                          <a:effectLst/>
                        </a:rPr>
                        <a:t>Student support packs- Part 1 issued</a:t>
                      </a:r>
                      <a:endParaRPr lang="en-GB" sz="1100" kern="1400" dirty="0">
                        <a:ln>
                          <a:noFill/>
                        </a:ln>
                        <a:solidFill>
                          <a:srgbClr val="000000"/>
                        </a:solidFill>
                        <a:effectLst/>
                      </a:endParaRPr>
                    </a:p>
                    <a:p>
                      <a:pPr marL="285750" marR="0" indent="-285750" algn="l" rtl="0">
                        <a:lnSpc>
                          <a:spcPct val="119000"/>
                        </a:lnSpc>
                        <a:spcAft>
                          <a:spcPts val="600"/>
                        </a:spcAft>
                        <a:buFont typeface="Arial" panose="020B0604020202020204" pitchFamily="34" charset="0"/>
                        <a:buChar char="•"/>
                      </a:pPr>
                      <a:r>
                        <a:rPr lang="en-GB" sz="1200" kern="1200" dirty="0">
                          <a:ln>
                            <a:noFill/>
                          </a:ln>
                          <a:solidFill>
                            <a:srgbClr val="000000"/>
                          </a:solidFill>
                          <a:effectLst/>
                        </a:rPr>
                        <a:t>Start to conduct your research- Identify career sectors of interest and local companies</a:t>
                      </a:r>
                      <a:endParaRPr lang="en-GB" sz="1200" b="1" kern="1400" dirty="0">
                        <a:ln>
                          <a:noFill/>
                        </a:ln>
                        <a:solidFill>
                          <a:srgbClr val="000000"/>
                        </a:solidFill>
                        <a:effectLst/>
                        <a:latin typeface="Calibri" panose="020F0502020204030204" pitchFamily="34" charset="0"/>
                      </a:endParaRPr>
                    </a:p>
                  </a:txBody>
                  <a:tcPr marL="71067" marR="71067" marT="35534" marB="35534"/>
                </a:tc>
                <a:extLst>
                  <a:ext uri="{0D108BD9-81ED-4DB2-BD59-A6C34878D82A}">
                    <a16:rowId xmlns:a16="http://schemas.microsoft.com/office/drawing/2014/main" val="252447999"/>
                  </a:ext>
                </a:extLst>
              </a:tr>
              <a:tr h="1429485">
                <a:tc>
                  <a:txBody>
                    <a:bodyPr/>
                    <a:lstStyle/>
                    <a:p>
                      <a:pPr marR="0" indent="0" algn="ctr" rtl="0">
                        <a:lnSpc>
                          <a:spcPct val="119000"/>
                        </a:lnSpc>
                        <a:spcAft>
                          <a:spcPts val="600"/>
                        </a:spcAft>
                        <a:buNone/>
                      </a:pPr>
                      <a:r>
                        <a:rPr lang="en-GB" sz="1400" b="1" kern="1200" dirty="0">
                          <a:ln>
                            <a:noFill/>
                          </a:ln>
                          <a:solidFill>
                            <a:srgbClr val="000000"/>
                          </a:solidFill>
                          <a:effectLst/>
                        </a:rPr>
                        <a:t>November 2025</a:t>
                      </a:r>
                      <a:endParaRPr lang="en-GB" sz="1200" b="1" kern="1400" dirty="0">
                        <a:ln>
                          <a:noFill/>
                        </a:ln>
                        <a:solidFill>
                          <a:srgbClr val="000000"/>
                        </a:solidFill>
                        <a:effectLst/>
                        <a:latin typeface="Calibri" panose="020F0502020204030204" pitchFamily="34" charset="0"/>
                      </a:endParaRPr>
                    </a:p>
                  </a:txBody>
                  <a:tcPr marL="71067" marR="71067" marT="35534" marB="35534"/>
                </a:tc>
                <a:tc>
                  <a:txBody>
                    <a:bodyPr/>
                    <a:lstStyle/>
                    <a:p>
                      <a:pPr marL="285750" marR="0" indent="-285750" algn="l" rtl="0">
                        <a:lnSpc>
                          <a:spcPct val="119000"/>
                        </a:lnSpc>
                        <a:spcAft>
                          <a:spcPts val="600"/>
                        </a:spcAft>
                        <a:buFont typeface="Arial" panose="020B0604020202020204" pitchFamily="34" charset="0"/>
                        <a:buChar char="•"/>
                      </a:pPr>
                      <a:r>
                        <a:rPr lang="en-GB" sz="1200" kern="1400" dirty="0">
                          <a:ln>
                            <a:noFill/>
                          </a:ln>
                          <a:solidFill>
                            <a:srgbClr val="000000"/>
                          </a:solidFill>
                          <a:effectLst/>
                        </a:rPr>
                        <a:t>Parent Launch</a:t>
                      </a:r>
                      <a:r>
                        <a:rPr lang="en-GB" sz="1050" kern="1400" dirty="0">
                          <a:ln>
                            <a:noFill/>
                          </a:ln>
                          <a:solidFill>
                            <a:srgbClr val="000000"/>
                          </a:solidFill>
                          <a:effectLst/>
                        </a:rPr>
                        <a:t>  </a:t>
                      </a:r>
                    </a:p>
                    <a:p>
                      <a:pPr marL="285750" marR="0" indent="-285750" algn="l" rtl="0">
                        <a:lnSpc>
                          <a:spcPct val="119000"/>
                        </a:lnSpc>
                        <a:spcAft>
                          <a:spcPts val="600"/>
                        </a:spcAft>
                        <a:buFont typeface="Arial" panose="020B0604020202020204" pitchFamily="34" charset="0"/>
                        <a:buChar char="•"/>
                      </a:pPr>
                      <a:r>
                        <a:rPr lang="en-GB" sz="1200" kern="1400" dirty="0">
                          <a:ln>
                            <a:noFill/>
                          </a:ln>
                          <a:solidFill>
                            <a:srgbClr val="000000"/>
                          </a:solidFill>
                          <a:effectLst/>
                        </a:rPr>
                        <a:t>Actively </a:t>
                      </a:r>
                      <a:r>
                        <a:rPr lang="en-GB" sz="1200" kern="1200" dirty="0">
                          <a:ln>
                            <a:noFill/>
                          </a:ln>
                          <a:solidFill>
                            <a:srgbClr val="000000"/>
                          </a:solidFill>
                          <a:effectLst/>
                        </a:rPr>
                        <a:t>contacting employers &amp; making enquiries- Use the support pack for examples of emails &amp; phone conversations.</a:t>
                      </a:r>
                      <a:endParaRPr lang="en-GB" sz="1100" kern="1400" dirty="0">
                        <a:ln>
                          <a:noFill/>
                        </a:ln>
                        <a:solidFill>
                          <a:srgbClr val="000000"/>
                        </a:solidFill>
                        <a:effectLst/>
                      </a:endParaRPr>
                    </a:p>
                    <a:p>
                      <a:pPr marL="285750" marR="0" indent="-285750" algn="l" rtl="0">
                        <a:lnSpc>
                          <a:spcPct val="119000"/>
                        </a:lnSpc>
                        <a:spcAft>
                          <a:spcPts val="600"/>
                        </a:spcAft>
                        <a:buFont typeface="Arial" panose="020B0604020202020204" pitchFamily="34" charset="0"/>
                        <a:buChar char="•"/>
                      </a:pPr>
                      <a:r>
                        <a:rPr lang="en-GB" sz="1200" kern="1200" dirty="0">
                          <a:ln>
                            <a:noFill/>
                          </a:ln>
                          <a:solidFill>
                            <a:srgbClr val="000000"/>
                          </a:solidFill>
                          <a:effectLst/>
                        </a:rPr>
                        <a:t>Tutor support activities </a:t>
                      </a:r>
                    </a:p>
                    <a:p>
                      <a:pPr marL="285750" marR="0" indent="-285750" algn="l" rtl="0">
                        <a:lnSpc>
                          <a:spcPct val="119000"/>
                        </a:lnSpc>
                        <a:spcAft>
                          <a:spcPts val="600"/>
                        </a:spcAft>
                        <a:buFont typeface="Arial" panose="020B0604020202020204" pitchFamily="34" charset="0"/>
                        <a:buChar char="•"/>
                      </a:pPr>
                      <a:r>
                        <a:rPr lang="en-GB" sz="1200" kern="1200" dirty="0">
                          <a:ln>
                            <a:noFill/>
                          </a:ln>
                          <a:solidFill>
                            <a:srgbClr val="000000"/>
                          </a:solidFill>
                          <a:effectLst/>
                        </a:rPr>
                        <a:t>Student Support Packs- Part 2 issued, with assembly on the vetting process. </a:t>
                      </a:r>
                    </a:p>
                    <a:p>
                      <a:pPr marL="285750" marR="0" indent="-285750" algn="l" rtl="0">
                        <a:lnSpc>
                          <a:spcPct val="119000"/>
                        </a:lnSpc>
                        <a:spcAft>
                          <a:spcPts val="600"/>
                        </a:spcAft>
                        <a:buFont typeface="Arial" panose="020B0604020202020204" pitchFamily="34" charset="0"/>
                        <a:buChar char="•"/>
                      </a:pPr>
                      <a:r>
                        <a:rPr lang="en-GB" sz="1200" b="1" kern="1200" dirty="0">
                          <a:ln>
                            <a:noFill/>
                          </a:ln>
                          <a:solidFill>
                            <a:srgbClr val="000000"/>
                          </a:solidFill>
                          <a:effectLst/>
                          <a:latin typeface="Calibri" panose="020F0502020204030204" pitchFamily="34" charset="0"/>
                        </a:rPr>
                        <a:t>Students can begin to add placement details to Unifrog if secured</a:t>
                      </a:r>
                      <a:endParaRPr lang="en-GB" sz="1200" b="1" kern="1400" dirty="0">
                        <a:ln>
                          <a:noFill/>
                        </a:ln>
                        <a:solidFill>
                          <a:srgbClr val="000000"/>
                        </a:solidFill>
                        <a:effectLst/>
                        <a:latin typeface="Calibri" panose="020F0502020204030204" pitchFamily="34" charset="0"/>
                      </a:endParaRPr>
                    </a:p>
                  </a:txBody>
                  <a:tcPr marL="71067" marR="71067" marT="35534" marB="35534"/>
                </a:tc>
                <a:extLst>
                  <a:ext uri="{0D108BD9-81ED-4DB2-BD59-A6C34878D82A}">
                    <a16:rowId xmlns:a16="http://schemas.microsoft.com/office/drawing/2014/main" val="1829283161"/>
                  </a:ext>
                </a:extLst>
              </a:tr>
              <a:tr h="604823">
                <a:tc>
                  <a:txBody>
                    <a:bodyPr/>
                    <a:lstStyle/>
                    <a:p>
                      <a:pPr marR="0" indent="0" algn="ctr" rtl="0">
                        <a:lnSpc>
                          <a:spcPct val="119000"/>
                        </a:lnSpc>
                        <a:spcAft>
                          <a:spcPts val="600"/>
                        </a:spcAft>
                        <a:buNone/>
                      </a:pPr>
                      <a:r>
                        <a:rPr lang="en-GB" sz="1400" b="1" kern="1200" dirty="0">
                          <a:ln>
                            <a:noFill/>
                          </a:ln>
                          <a:solidFill>
                            <a:srgbClr val="FF0000"/>
                          </a:solidFill>
                          <a:effectLst/>
                        </a:rPr>
                        <a:t>30th January 2026</a:t>
                      </a:r>
                      <a:endParaRPr lang="en-GB" sz="1200" kern="1400" dirty="0">
                        <a:ln>
                          <a:noFill/>
                        </a:ln>
                        <a:solidFill>
                          <a:srgbClr val="000000"/>
                        </a:solidFill>
                        <a:effectLst/>
                        <a:latin typeface="Calibri" panose="020F0502020204030204" pitchFamily="34" charset="0"/>
                      </a:endParaRPr>
                    </a:p>
                  </a:txBody>
                  <a:tcPr marL="71067" marR="71067" marT="35534" marB="35534"/>
                </a:tc>
                <a:tc>
                  <a:txBody>
                    <a:bodyPr/>
                    <a:lstStyle/>
                    <a:p>
                      <a:pPr marR="0" indent="0" algn="ctr" rtl="0">
                        <a:lnSpc>
                          <a:spcPct val="119000"/>
                        </a:lnSpc>
                        <a:spcAft>
                          <a:spcPts val="600"/>
                        </a:spcAft>
                        <a:buNone/>
                      </a:pPr>
                      <a:r>
                        <a:rPr lang="en-GB" sz="1200" kern="1200" dirty="0">
                          <a:ln>
                            <a:noFill/>
                          </a:ln>
                          <a:solidFill>
                            <a:srgbClr val="FF0000"/>
                          </a:solidFill>
                          <a:effectLst/>
                        </a:rPr>
                        <a:t>Secured a placement and submitted the details on Unifrog, (Placement tool) – this triggers health &amp; safety checks to start.</a:t>
                      </a:r>
                      <a:endParaRPr lang="en-GB" sz="1200" kern="1400" dirty="0">
                        <a:ln>
                          <a:noFill/>
                        </a:ln>
                        <a:solidFill>
                          <a:srgbClr val="FF0000"/>
                        </a:solidFill>
                        <a:effectLst/>
                        <a:latin typeface="Calibri" panose="020F0502020204030204" pitchFamily="34" charset="0"/>
                      </a:endParaRPr>
                    </a:p>
                  </a:txBody>
                  <a:tcPr marL="71067" marR="71067" marT="35534" marB="35534"/>
                </a:tc>
                <a:extLst>
                  <a:ext uri="{0D108BD9-81ED-4DB2-BD59-A6C34878D82A}">
                    <a16:rowId xmlns:a16="http://schemas.microsoft.com/office/drawing/2014/main" val="2431069326"/>
                  </a:ext>
                </a:extLst>
              </a:tr>
              <a:tr h="569913">
                <a:tc gridSpan="2">
                  <a:txBody>
                    <a:bodyPr/>
                    <a:lstStyle/>
                    <a:p>
                      <a:pPr marR="0" indent="0" algn="ctr" rtl="0">
                        <a:lnSpc>
                          <a:spcPct val="119000"/>
                        </a:lnSpc>
                        <a:spcAft>
                          <a:spcPts val="600"/>
                        </a:spcAft>
                        <a:buNone/>
                      </a:pPr>
                      <a:r>
                        <a:rPr lang="en-GB" sz="1600" b="1" kern="1200" dirty="0">
                          <a:ln>
                            <a:noFill/>
                          </a:ln>
                          <a:solidFill>
                            <a:srgbClr val="1D9BA1"/>
                          </a:solidFill>
                          <a:effectLst/>
                        </a:rPr>
                        <a:t>February/ March  On-going notification of placement approval (Employer and Parents)—Via Email/Unifrog</a:t>
                      </a:r>
                      <a:endParaRPr lang="en-GB" sz="1600" kern="1400" dirty="0">
                        <a:ln>
                          <a:noFill/>
                        </a:ln>
                        <a:solidFill>
                          <a:srgbClr val="000000"/>
                        </a:solidFill>
                        <a:effectLst/>
                        <a:latin typeface="Calibri" panose="020F0502020204030204" pitchFamily="34" charset="0"/>
                      </a:endParaRPr>
                    </a:p>
                  </a:txBody>
                  <a:tcPr marL="71067" marR="71067" marT="35534" marB="35534"/>
                </a:tc>
                <a:tc hMerge="1">
                  <a:txBody>
                    <a:bodyPr/>
                    <a:lstStyle/>
                    <a:p>
                      <a:endParaRPr lang="en-GB"/>
                    </a:p>
                  </a:txBody>
                  <a:tcPr/>
                </a:tc>
                <a:extLst>
                  <a:ext uri="{0D108BD9-81ED-4DB2-BD59-A6C34878D82A}">
                    <a16:rowId xmlns:a16="http://schemas.microsoft.com/office/drawing/2014/main" val="1666443990"/>
                  </a:ext>
                </a:extLst>
              </a:tr>
              <a:tr h="725034">
                <a:tc>
                  <a:txBody>
                    <a:bodyPr/>
                    <a:lstStyle/>
                    <a:p>
                      <a:pPr marR="0" indent="0" algn="ctr" rtl="0">
                        <a:lnSpc>
                          <a:spcPct val="119000"/>
                        </a:lnSpc>
                        <a:spcAft>
                          <a:spcPts val="600"/>
                        </a:spcAft>
                        <a:buNone/>
                      </a:pPr>
                      <a:r>
                        <a:rPr lang="en-GB" sz="1400" b="1" kern="1200" dirty="0">
                          <a:ln>
                            <a:noFill/>
                          </a:ln>
                          <a:solidFill>
                            <a:srgbClr val="000000"/>
                          </a:solidFill>
                          <a:effectLst/>
                        </a:rPr>
                        <a:t>W/B 13th April 2026</a:t>
                      </a:r>
                      <a:endParaRPr lang="en-GB" sz="1200" b="1" kern="1400" dirty="0">
                        <a:ln>
                          <a:noFill/>
                        </a:ln>
                        <a:solidFill>
                          <a:srgbClr val="000000"/>
                        </a:solidFill>
                        <a:effectLst/>
                        <a:latin typeface="Calibri" panose="020F0502020204030204" pitchFamily="34" charset="0"/>
                      </a:endParaRPr>
                    </a:p>
                  </a:txBody>
                  <a:tcPr marL="71067" marR="71067" marT="35534" marB="35534"/>
                </a:tc>
                <a:tc>
                  <a:txBody>
                    <a:bodyPr/>
                    <a:lstStyle/>
                    <a:p>
                      <a:pPr marR="0" indent="0" algn="l" rtl="0">
                        <a:lnSpc>
                          <a:spcPct val="119000"/>
                        </a:lnSpc>
                        <a:spcAft>
                          <a:spcPts val="600"/>
                        </a:spcAft>
                        <a:buNone/>
                      </a:pPr>
                      <a:r>
                        <a:rPr lang="en-GB" sz="1200" kern="1200" dirty="0">
                          <a:ln>
                            <a:noFill/>
                          </a:ln>
                          <a:solidFill>
                            <a:srgbClr val="000000"/>
                          </a:solidFill>
                          <a:effectLst/>
                        </a:rPr>
                        <a:t>Contact the placement provider again to remind them you will be joining soon. Double-check key information to ensure it has not changed, e.g. start/finish times, arrival on the first day, dress code, lunch arrangements, etc.</a:t>
                      </a:r>
                      <a:endParaRPr lang="en-GB" sz="1200" b="1" kern="1400" dirty="0">
                        <a:ln>
                          <a:noFill/>
                        </a:ln>
                        <a:solidFill>
                          <a:srgbClr val="000000"/>
                        </a:solidFill>
                        <a:effectLst/>
                        <a:latin typeface="Calibri" panose="020F0502020204030204" pitchFamily="34" charset="0"/>
                      </a:endParaRPr>
                    </a:p>
                  </a:txBody>
                  <a:tcPr marL="71067" marR="71067" marT="35534" marB="35534"/>
                </a:tc>
                <a:extLst>
                  <a:ext uri="{0D108BD9-81ED-4DB2-BD59-A6C34878D82A}">
                    <a16:rowId xmlns:a16="http://schemas.microsoft.com/office/drawing/2014/main" val="318983222"/>
                  </a:ext>
                </a:extLst>
              </a:tr>
              <a:tr h="489115">
                <a:tc>
                  <a:txBody>
                    <a:bodyPr/>
                    <a:lstStyle/>
                    <a:p>
                      <a:pPr marR="0" indent="0" algn="ctr" rtl="0">
                        <a:lnSpc>
                          <a:spcPct val="119000"/>
                        </a:lnSpc>
                        <a:spcAft>
                          <a:spcPts val="600"/>
                        </a:spcAft>
                        <a:buNone/>
                      </a:pPr>
                      <a:r>
                        <a:rPr lang="en-GB" sz="1400" b="1" kern="1200" dirty="0">
                          <a:ln>
                            <a:noFill/>
                          </a:ln>
                          <a:solidFill>
                            <a:srgbClr val="000000"/>
                          </a:solidFill>
                          <a:effectLst/>
                        </a:rPr>
                        <a:t>W/B 27th April 2026</a:t>
                      </a:r>
                      <a:endParaRPr lang="en-GB" sz="1200" b="1" kern="1400" dirty="0">
                        <a:ln>
                          <a:noFill/>
                        </a:ln>
                        <a:solidFill>
                          <a:srgbClr val="000000"/>
                        </a:solidFill>
                        <a:effectLst/>
                        <a:latin typeface="Calibri" panose="020F0502020204030204" pitchFamily="34" charset="0"/>
                      </a:endParaRPr>
                    </a:p>
                  </a:txBody>
                  <a:tcPr marL="71067" marR="71067" marT="35534" marB="35534"/>
                </a:tc>
                <a:tc>
                  <a:txBody>
                    <a:bodyPr/>
                    <a:lstStyle/>
                    <a:p>
                      <a:pPr marR="0" indent="0" algn="l" rtl="0">
                        <a:lnSpc>
                          <a:spcPct val="119000"/>
                        </a:lnSpc>
                        <a:spcAft>
                          <a:spcPts val="600"/>
                        </a:spcAft>
                        <a:buNone/>
                      </a:pPr>
                      <a:r>
                        <a:rPr lang="en-GB" sz="1200" kern="1200" dirty="0">
                          <a:ln>
                            <a:noFill/>
                          </a:ln>
                          <a:solidFill>
                            <a:srgbClr val="000000"/>
                          </a:solidFill>
                          <a:effectLst/>
                        </a:rPr>
                        <a:t>Undertake placement &amp; Complete logbook.</a:t>
                      </a:r>
                      <a:endParaRPr lang="en-GB" sz="1200" b="1" kern="1400" dirty="0">
                        <a:ln>
                          <a:noFill/>
                        </a:ln>
                        <a:solidFill>
                          <a:srgbClr val="000000"/>
                        </a:solidFill>
                        <a:effectLst/>
                        <a:latin typeface="Calibri" panose="020F0502020204030204" pitchFamily="34" charset="0"/>
                      </a:endParaRPr>
                    </a:p>
                  </a:txBody>
                  <a:tcPr marL="71067" marR="71067" marT="35534" marB="35534"/>
                </a:tc>
                <a:extLst>
                  <a:ext uri="{0D108BD9-81ED-4DB2-BD59-A6C34878D82A}">
                    <a16:rowId xmlns:a16="http://schemas.microsoft.com/office/drawing/2014/main" val="256939733"/>
                  </a:ext>
                </a:extLst>
              </a:tr>
              <a:tr h="504619">
                <a:tc>
                  <a:txBody>
                    <a:bodyPr/>
                    <a:lstStyle/>
                    <a:p>
                      <a:pPr marR="0" indent="0" algn="ctr" rtl="0">
                        <a:lnSpc>
                          <a:spcPct val="119000"/>
                        </a:lnSpc>
                        <a:spcAft>
                          <a:spcPts val="600"/>
                        </a:spcAft>
                        <a:buNone/>
                      </a:pPr>
                      <a:r>
                        <a:rPr lang="en-GB" sz="1400" b="1" kern="1200" dirty="0">
                          <a:ln>
                            <a:noFill/>
                          </a:ln>
                          <a:solidFill>
                            <a:srgbClr val="000000"/>
                          </a:solidFill>
                          <a:effectLst/>
                        </a:rPr>
                        <a:t>W/B 4th May 2026</a:t>
                      </a:r>
                      <a:endParaRPr lang="en-GB" sz="1200" b="1" kern="1400" dirty="0">
                        <a:ln>
                          <a:noFill/>
                        </a:ln>
                        <a:solidFill>
                          <a:srgbClr val="000000"/>
                        </a:solidFill>
                        <a:effectLst/>
                        <a:latin typeface="Calibri" panose="020F0502020204030204" pitchFamily="34" charset="0"/>
                      </a:endParaRPr>
                    </a:p>
                  </a:txBody>
                  <a:tcPr marL="71067" marR="71067" marT="35534" marB="35534"/>
                </a:tc>
                <a:tc>
                  <a:txBody>
                    <a:bodyPr/>
                    <a:lstStyle/>
                    <a:p>
                      <a:pPr marR="0" indent="0" algn="l" rtl="0">
                        <a:lnSpc>
                          <a:spcPct val="119000"/>
                        </a:lnSpc>
                        <a:spcAft>
                          <a:spcPts val="600"/>
                        </a:spcAft>
                        <a:buNone/>
                      </a:pPr>
                      <a:r>
                        <a:rPr lang="en-GB" sz="1200" kern="1200" dirty="0">
                          <a:ln>
                            <a:noFill/>
                          </a:ln>
                          <a:solidFill>
                            <a:srgbClr val="000000"/>
                          </a:solidFill>
                          <a:effectLst/>
                        </a:rPr>
                        <a:t>Review placement and update your CV.</a:t>
                      </a:r>
                      <a:endParaRPr lang="en-GB" sz="1200" b="1" kern="1400" dirty="0">
                        <a:ln>
                          <a:noFill/>
                        </a:ln>
                        <a:solidFill>
                          <a:srgbClr val="000000"/>
                        </a:solidFill>
                        <a:effectLst/>
                        <a:latin typeface="Calibri" panose="020F0502020204030204" pitchFamily="34" charset="0"/>
                      </a:endParaRPr>
                    </a:p>
                  </a:txBody>
                  <a:tcPr marL="71067" marR="71067" marT="35534" marB="35534"/>
                </a:tc>
                <a:extLst>
                  <a:ext uri="{0D108BD9-81ED-4DB2-BD59-A6C34878D82A}">
                    <a16:rowId xmlns:a16="http://schemas.microsoft.com/office/drawing/2014/main" val="3223739205"/>
                  </a:ext>
                </a:extLst>
              </a:tr>
            </a:tbl>
          </a:graphicData>
        </a:graphic>
      </p:graphicFrame>
      <p:sp>
        <p:nvSpPr>
          <p:cNvPr id="2" name="Rectangle: Diagonal Corners Rounded 1">
            <a:extLst>
              <a:ext uri="{FF2B5EF4-FFF2-40B4-BE49-F238E27FC236}">
                <a16:creationId xmlns:a16="http://schemas.microsoft.com/office/drawing/2014/main" id="{6576DB3D-1719-E6B3-F916-938B7F0336EA}"/>
              </a:ext>
            </a:extLst>
          </p:cNvPr>
          <p:cNvSpPr/>
          <p:nvPr/>
        </p:nvSpPr>
        <p:spPr>
          <a:xfrm rot="762699">
            <a:off x="7951240" y="443119"/>
            <a:ext cx="3884022" cy="1123405"/>
          </a:xfrm>
          <a:prstGeom prst="round2Diag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Univers"/>
                <a:ea typeface="+mn-ea"/>
                <a:cs typeface="+mn-cs"/>
              </a:rPr>
              <a:t>As soon as you have a placement secured, complete the placement tool (Unifrog).</a:t>
            </a:r>
          </a:p>
        </p:txBody>
      </p:sp>
      <p:sp>
        <p:nvSpPr>
          <p:cNvPr id="6" name="Control 1">
            <a:extLst>
              <a:ext uri="{FF2B5EF4-FFF2-40B4-BE49-F238E27FC236}">
                <a16:creationId xmlns:a16="http://schemas.microsoft.com/office/drawing/2014/main" id="{045EA084-1611-E352-4276-E1A60D961439}"/>
              </a:ext>
            </a:extLst>
          </p:cNvPr>
          <p:cNvSpPr>
            <a:spLocks noChangeArrowheads="1" noChangeShapeType="1"/>
          </p:cNvSpPr>
          <p:nvPr/>
        </p:nvSpPr>
        <p:spPr bwMode="auto">
          <a:xfrm>
            <a:off x="1518338" y="2575047"/>
            <a:ext cx="9686965" cy="4425097"/>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Univers"/>
              <a:ea typeface="+mn-ea"/>
              <a:cs typeface="+mn-cs"/>
            </a:endParaRPr>
          </a:p>
        </p:txBody>
      </p:sp>
    </p:spTree>
    <p:extLst>
      <p:ext uri="{BB962C8B-B14F-4D97-AF65-F5344CB8AC3E}">
        <p14:creationId xmlns:p14="http://schemas.microsoft.com/office/powerpoint/2010/main" val="9326781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41C5B-D53F-BF6D-A4E6-4730DD183513}"/>
              </a:ext>
            </a:extLst>
          </p:cNvPr>
          <p:cNvSpPr>
            <a:spLocks noGrp="1"/>
          </p:cNvSpPr>
          <p:nvPr>
            <p:ph type="ctrTitle"/>
          </p:nvPr>
        </p:nvSpPr>
        <p:spPr/>
        <p:txBody>
          <a:bodyPr/>
          <a:lstStyle/>
          <a:p>
            <a:r>
              <a:rPr lang="en-GB" dirty="0"/>
              <a:t>Any Questions?</a:t>
            </a:r>
          </a:p>
        </p:txBody>
      </p:sp>
      <p:sp>
        <p:nvSpPr>
          <p:cNvPr id="3" name="Subtitle 2">
            <a:extLst>
              <a:ext uri="{FF2B5EF4-FFF2-40B4-BE49-F238E27FC236}">
                <a16:creationId xmlns:a16="http://schemas.microsoft.com/office/drawing/2014/main" id="{5A679262-A05B-FD4B-4608-053306BBB7AA}"/>
              </a:ext>
            </a:extLst>
          </p:cNvPr>
          <p:cNvSpPr>
            <a:spLocks noGrp="1"/>
          </p:cNvSpPr>
          <p:nvPr>
            <p:ph type="subTitle" idx="1"/>
          </p:nvPr>
        </p:nvSpPr>
        <p:spPr/>
        <p:txBody>
          <a:bodyPr/>
          <a:lstStyle/>
          <a:p>
            <a:r>
              <a:rPr lang="en-GB" dirty="0"/>
              <a:t>Work Experience 2026</a:t>
            </a:r>
          </a:p>
        </p:txBody>
      </p:sp>
    </p:spTree>
    <p:extLst>
      <p:ext uri="{BB962C8B-B14F-4D97-AF65-F5344CB8AC3E}">
        <p14:creationId xmlns:p14="http://schemas.microsoft.com/office/powerpoint/2010/main" val="3367322844"/>
      </p:ext>
    </p:extLst>
  </p:cSld>
  <p:clrMapOvr>
    <a:masterClrMapping/>
  </p:clrMapOvr>
</p:sld>
</file>

<file path=ppt/theme/theme1.xml><?xml version="1.0" encoding="utf-8"?>
<a:theme xmlns:a="http://schemas.openxmlformats.org/drawingml/2006/main" name="GradientUnivers">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Univers">
      <a:majorFont>
        <a:latin typeface="Univers"/>
        <a:ea typeface=""/>
        <a:cs typeface=""/>
      </a:majorFont>
      <a:minorFont>
        <a:latin typeface="Univer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alaxy presentation" id="{D860ABA3-507A-4DC6-8D34-B6D2FE41A3BA}" vid="{BBA8DB39-4D39-4790-8D8A-7FB22E963435}"/>
    </a:ext>
  </a:extLst>
</a:theme>
</file>

<file path=ppt/theme/theme2.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docProps/app.xml><?xml version="1.0" encoding="utf-8"?>
<Properties xmlns="http://schemas.openxmlformats.org/officeDocument/2006/extended-properties" xmlns:vt="http://schemas.openxmlformats.org/officeDocument/2006/docPropsVTypes">
  <Template>TM03457464[[fn=Dividend]]</Template>
  <TotalTime>4916</TotalTime>
  <Words>1577</Words>
  <Application>Microsoft Office PowerPoint</Application>
  <PresentationFormat>Widescreen</PresentationFormat>
  <Paragraphs>158</Paragraphs>
  <Slides>21</Slides>
  <Notes>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21</vt:i4>
      </vt:variant>
    </vt:vector>
  </HeadingPairs>
  <TitlesOfParts>
    <vt:vector size="32" baseType="lpstr">
      <vt:lpstr>Aptos</vt:lpstr>
      <vt:lpstr>Arial</vt:lpstr>
      <vt:lpstr>Calibri</vt:lpstr>
      <vt:lpstr>Calibri Light</vt:lpstr>
      <vt:lpstr>Impact</vt:lpstr>
      <vt:lpstr>Open sans</vt:lpstr>
      <vt:lpstr>Open sans</vt:lpstr>
      <vt:lpstr>Univers</vt:lpstr>
      <vt:lpstr>Wingdings</vt:lpstr>
      <vt:lpstr>GradientUnivers</vt:lpstr>
      <vt:lpstr>Metropolitan</vt:lpstr>
      <vt:lpstr>Year 10  Work Experience 2026</vt:lpstr>
      <vt:lpstr>What is Work Experience?</vt:lpstr>
      <vt:lpstr>Monday 27th April  –  Friday 1st May 2026</vt:lpstr>
      <vt:lpstr>Why? </vt:lpstr>
      <vt:lpstr>Work Experience Offers…</vt:lpstr>
      <vt:lpstr>What is expected of students?</vt:lpstr>
      <vt:lpstr>What students will need to do …</vt:lpstr>
      <vt:lpstr>How to find local employers</vt:lpstr>
      <vt:lpstr>NO IDEAs?</vt:lpstr>
      <vt:lpstr>Support Available</vt:lpstr>
      <vt:lpstr>What Makes a Good Placement?</vt:lpstr>
      <vt:lpstr>Where can students undertake a placement?</vt:lpstr>
      <vt:lpstr>The Challenges</vt:lpstr>
      <vt:lpstr>PowerPoint Presentation</vt:lpstr>
      <vt:lpstr>The work experience process</vt:lpstr>
      <vt:lpstr>PowerPoint Presentation</vt:lpstr>
      <vt:lpstr>Unifrog Tools</vt:lpstr>
      <vt:lpstr>What Next?</vt:lpstr>
      <vt:lpstr>COULD YOU OFFER A PLACEMENT?</vt:lpstr>
      <vt:lpstr>PowerPoint Presentation</vt:lpstr>
      <vt:lpstr>Any Questions?</vt:lpstr>
    </vt:vector>
  </TitlesOfParts>
  <Company>Creative Education Academies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AGS Careers</dc:title>
  <dc:creator>Rebecca Mahloudji</dc:creator>
  <cp:lastModifiedBy>Shaunna Jenkins</cp:lastModifiedBy>
  <cp:revision>70</cp:revision>
  <dcterms:created xsi:type="dcterms:W3CDTF">2017-09-26T15:54:10Z</dcterms:created>
  <dcterms:modified xsi:type="dcterms:W3CDTF">2025-11-13T10:40:33Z</dcterms:modified>
</cp:coreProperties>
</file>