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4"/>
  </p:sldMasterIdLst>
  <p:notesMasterIdLst>
    <p:notesMasterId r:id="rId24"/>
  </p:notesMasterIdLst>
  <p:sldIdLst>
    <p:sldId id="306" r:id="rId5"/>
    <p:sldId id="307" r:id="rId6"/>
    <p:sldId id="308" r:id="rId7"/>
    <p:sldId id="328" r:id="rId8"/>
    <p:sldId id="313" r:id="rId9"/>
    <p:sldId id="314" r:id="rId10"/>
    <p:sldId id="309" r:id="rId11"/>
    <p:sldId id="315" r:id="rId12"/>
    <p:sldId id="316" r:id="rId13"/>
    <p:sldId id="318" r:id="rId14"/>
    <p:sldId id="276" r:id="rId15"/>
    <p:sldId id="317" r:id="rId16"/>
    <p:sldId id="324" r:id="rId17"/>
    <p:sldId id="325" r:id="rId18"/>
    <p:sldId id="323" r:id="rId19"/>
    <p:sldId id="326" r:id="rId20"/>
    <p:sldId id="268" r:id="rId21"/>
    <p:sldId id="327" r:id="rId22"/>
    <p:sldId id="321"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92" userDrawn="1">
          <p15:clr>
            <a:srgbClr val="A4A3A4"/>
          </p15:clr>
        </p15:guide>
        <p15:guide id="2" pos="7056" userDrawn="1">
          <p15:clr>
            <a:srgbClr val="A4A3A4"/>
          </p15:clr>
        </p15:guide>
        <p15:guide id="3" orient="horz" pos="316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ED402"/>
    <a:srgbClr val="8983A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D13ACE-60E1-479F-ADFD-E712A351E321}" v="57" dt="2025-10-20T11:47:37.5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713" autoAdjust="0"/>
    <p:restoredTop sz="84967" autoAdjust="0"/>
  </p:normalViewPr>
  <p:slideViewPr>
    <p:cSldViewPr snapToGrid="0">
      <p:cViewPr varScale="1">
        <p:scale>
          <a:sx n="109" d="100"/>
          <a:sy n="109" d="100"/>
        </p:scale>
        <p:origin x="114" y="138"/>
      </p:cViewPr>
      <p:guideLst>
        <p:guide orient="horz" pos="1392"/>
        <p:guide pos="7056"/>
        <p:guide orient="horz" pos="3168"/>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8/10/relationships/authors" Target="author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13DAF7-FD34-465B-8AFB-2ED4297011D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936E1AE-2A36-4F7D-9F92-12F8EBB0FA18}">
      <dgm:prSet/>
      <dgm:spPr/>
      <dgm:t>
        <a:bodyPr/>
        <a:lstStyle/>
        <a:p>
          <a:pPr>
            <a:lnSpc>
              <a:spcPct val="100000"/>
            </a:lnSpc>
          </a:pPr>
          <a:r>
            <a:rPr lang="en-US" dirty="0"/>
            <a:t>A short-term placement where a student temporarily works for an employer to gain knowledge and skills relevant to a job role/profession.</a:t>
          </a:r>
        </a:p>
      </dgm:t>
    </dgm:pt>
    <dgm:pt modelId="{7EE6ABEC-4D6D-4A38-8E90-3B41F23E0707}" type="parTrans" cxnId="{455237C0-DF7F-40F7-9490-C4ADD8D779CB}">
      <dgm:prSet/>
      <dgm:spPr/>
      <dgm:t>
        <a:bodyPr/>
        <a:lstStyle/>
        <a:p>
          <a:endParaRPr lang="en-US"/>
        </a:p>
      </dgm:t>
    </dgm:pt>
    <dgm:pt modelId="{C328CD8A-DB29-48A4-9200-41D61C49CA98}" type="sibTrans" cxnId="{455237C0-DF7F-40F7-9490-C4ADD8D779CB}">
      <dgm:prSet/>
      <dgm:spPr/>
      <dgm:t>
        <a:bodyPr/>
        <a:lstStyle/>
        <a:p>
          <a:endParaRPr lang="en-US"/>
        </a:p>
      </dgm:t>
    </dgm:pt>
    <dgm:pt modelId="{7AE35C52-C088-4A87-957C-C1186C37863A}">
      <dgm:prSet/>
      <dgm:spPr/>
      <dgm:t>
        <a:bodyPr/>
        <a:lstStyle/>
        <a:p>
          <a:pPr>
            <a:lnSpc>
              <a:spcPct val="100000"/>
            </a:lnSpc>
          </a:pPr>
          <a:r>
            <a:rPr lang="en-US"/>
            <a:t>1 week</a:t>
          </a:r>
        </a:p>
      </dgm:t>
    </dgm:pt>
    <dgm:pt modelId="{12DBB914-CAD4-4AA8-AF38-7AC5F964F4E1}" type="parTrans" cxnId="{8B446810-8209-44A3-B103-9DC9B226CF1D}">
      <dgm:prSet/>
      <dgm:spPr/>
      <dgm:t>
        <a:bodyPr/>
        <a:lstStyle/>
        <a:p>
          <a:endParaRPr lang="en-US"/>
        </a:p>
      </dgm:t>
    </dgm:pt>
    <dgm:pt modelId="{387D6201-4C8B-4A43-A145-654544A0C1C3}" type="sibTrans" cxnId="{8B446810-8209-44A3-B103-9DC9B226CF1D}">
      <dgm:prSet/>
      <dgm:spPr/>
      <dgm:t>
        <a:bodyPr/>
        <a:lstStyle/>
        <a:p>
          <a:endParaRPr lang="en-US"/>
        </a:p>
      </dgm:t>
    </dgm:pt>
    <dgm:pt modelId="{96A13C45-F909-4ACB-8B6F-9451D8645192}">
      <dgm:prSet/>
      <dgm:spPr/>
      <dgm:t>
        <a:bodyPr/>
        <a:lstStyle/>
        <a:p>
          <a:pPr>
            <a:lnSpc>
              <a:spcPct val="100000"/>
            </a:lnSpc>
          </a:pPr>
          <a:r>
            <a:rPr lang="en-US" b="0" dirty="0"/>
            <a:t>For the hours usually undertaken by a permanent employee e.g., 8am-4pm or 9am-5pm or 6:30am-3:30pm</a:t>
          </a:r>
        </a:p>
      </dgm:t>
    </dgm:pt>
    <dgm:pt modelId="{FBC377AB-C267-4DFD-8AAE-5A5E276F0602}" type="parTrans" cxnId="{379DD148-C8F6-4E56-AA9C-3B97CF994668}">
      <dgm:prSet/>
      <dgm:spPr/>
      <dgm:t>
        <a:bodyPr/>
        <a:lstStyle/>
        <a:p>
          <a:endParaRPr lang="en-US"/>
        </a:p>
      </dgm:t>
    </dgm:pt>
    <dgm:pt modelId="{08D84181-E6E1-4BFB-8165-13D67503AF3A}" type="sibTrans" cxnId="{379DD148-C8F6-4E56-AA9C-3B97CF994668}">
      <dgm:prSet/>
      <dgm:spPr/>
      <dgm:t>
        <a:bodyPr/>
        <a:lstStyle/>
        <a:p>
          <a:endParaRPr lang="en-US"/>
        </a:p>
      </dgm:t>
    </dgm:pt>
    <dgm:pt modelId="{96138E78-3537-43A9-9710-766F378D4CFF}">
      <dgm:prSet/>
      <dgm:spPr/>
      <dgm:t>
        <a:bodyPr/>
        <a:lstStyle/>
        <a:p>
          <a:pPr>
            <a:lnSpc>
              <a:spcPct val="100000"/>
            </a:lnSpc>
          </a:pPr>
          <a:r>
            <a:rPr lang="en-US" b="0" dirty="0"/>
            <a:t>Ideally related to your chosen Career - if known</a:t>
          </a:r>
        </a:p>
      </dgm:t>
    </dgm:pt>
    <dgm:pt modelId="{D3283CB8-3142-4DA4-967C-8E39E76FA2E5}" type="parTrans" cxnId="{9EB50B65-5C1F-4866-B3EE-1A6A696C43CC}">
      <dgm:prSet/>
      <dgm:spPr/>
      <dgm:t>
        <a:bodyPr/>
        <a:lstStyle/>
        <a:p>
          <a:endParaRPr lang="en-US"/>
        </a:p>
      </dgm:t>
    </dgm:pt>
    <dgm:pt modelId="{E80AD331-B2C3-4D9C-8292-684D1CD28D4D}" type="sibTrans" cxnId="{9EB50B65-5C1F-4866-B3EE-1A6A696C43CC}">
      <dgm:prSet/>
      <dgm:spPr/>
      <dgm:t>
        <a:bodyPr/>
        <a:lstStyle/>
        <a:p>
          <a:endParaRPr lang="en-US"/>
        </a:p>
      </dgm:t>
    </dgm:pt>
    <dgm:pt modelId="{D5E0B219-FAE6-4A14-8B92-B87F5B597AEF}" type="pres">
      <dgm:prSet presAssocID="{0413DAF7-FD34-465B-8AFB-2ED4297011D1}" presName="root" presStyleCnt="0">
        <dgm:presLayoutVars>
          <dgm:dir/>
          <dgm:resizeHandles val="exact"/>
        </dgm:presLayoutVars>
      </dgm:prSet>
      <dgm:spPr/>
    </dgm:pt>
    <dgm:pt modelId="{C32E4EA9-6D66-49CE-94B6-EF7D910B56DF}" type="pres">
      <dgm:prSet presAssocID="{4936E1AE-2A36-4F7D-9F92-12F8EBB0FA18}" presName="compNode" presStyleCnt="0"/>
      <dgm:spPr/>
    </dgm:pt>
    <dgm:pt modelId="{33F398B4-EA63-4118-ACFE-97DC97027A3A}" type="pres">
      <dgm:prSet presAssocID="{4936E1AE-2A36-4F7D-9F92-12F8EBB0FA18}" presName="bgRect" presStyleLbl="bgShp" presStyleIdx="0" presStyleCnt="4" custScaleY="242843" custLinFactNeighborX="13" custLinFactNeighborY="-5432"/>
      <dgm:spPr/>
    </dgm:pt>
    <dgm:pt modelId="{F74CD544-634A-4E2F-B87D-7F70B3E6E92A}" type="pres">
      <dgm:prSet presAssocID="{4936E1AE-2A36-4F7D-9F92-12F8EBB0FA1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ffice Worker"/>
        </a:ext>
      </dgm:extLst>
    </dgm:pt>
    <dgm:pt modelId="{061FE180-416E-47B6-B270-6C37403BD084}" type="pres">
      <dgm:prSet presAssocID="{4936E1AE-2A36-4F7D-9F92-12F8EBB0FA18}" presName="spaceRect" presStyleCnt="0"/>
      <dgm:spPr/>
    </dgm:pt>
    <dgm:pt modelId="{B94893D6-6AF1-42FD-A463-6746F9A26BE3}" type="pres">
      <dgm:prSet presAssocID="{4936E1AE-2A36-4F7D-9F92-12F8EBB0FA18}" presName="parTx" presStyleLbl="revTx" presStyleIdx="0" presStyleCnt="4" custScaleX="104036" custScaleY="126181">
        <dgm:presLayoutVars>
          <dgm:chMax val="0"/>
          <dgm:chPref val="0"/>
        </dgm:presLayoutVars>
      </dgm:prSet>
      <dgm:spPr/>
    </dgm:pt>
    <dgm:pt modelId="{B9528150-529A-4E4A-8E0E-08049487E841}" type="pres">
      <dgm:prSet presAssocID="{C328CD8A-DB29-48A4-9200-41D61C49CA98}" presName="sibTrans" presStyleCnt="0"/>
      <dgm:spPr/>
    </dgm:pt>
    <dgm:pt modelId="{C4DC230E-4738-4256-BAFC-B85F4D29AAE9}" type="pres">
      <dgm:prSet presAssocID="{7AE35C52-C088-4A87-957C-C1186C37863A}" presName="compNode" presStyleCnt="0"/>
      <dgm:spPr/>
    </dgm:pt>
    <dgm:pt modelId="{E97851F5-002A-4D38-A24F-22D1E3275F36}" type="pres">
      <dgm:prSet presAssocID="{7AE35C52-C088-4A87-957C-C1186C37863A}" presName="bgRect" presStyleLbl="bgShp" presStyleIdx="1" presStyleCnt="4"/>
      <dgm:spPr/>
    </dgm:pt>
    <dgm:pt modelId="{0D295F1D-1DDF-456A-9763-9873F95CDF17}" type="pres">
      <dgm:prSet presAssocID="{7AE35C52-C088-4A87-957C-C1186C37863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DC95A018-4D5D-419B-9C17-B2BCD1A2E087}" type="pres">
      <dgm:prSet presAssocID="{7AE35C52-C088-4A87-957C-C1186C37863A}" presName="spaceRect" presStyleCnt="0"/>
      <dgm:spPr/>
    </dgm:pt>
    <dgm:pt modelId="{1A834A7D-F673-43C6-88EB-9478BA8D592F}" type="pres">
      <dgm:prSet presAssocID="{7AE35C52-C088-4A87-957C-C1186C37863A}" presName="parTx" presStyleLbl="revTx" presStyleIdx="1" presStyleCnt="4">
        <dgm:presLayoutVars>
          <dgm:chMax val="0"/>
          <dgm:chPref val="0"/>
        </dgm:presLayoutVars>
      </dgm:prSet>
      <dgm:spPr/>
    </dgm:pt>
    <dgm:pt modelId="{430F1999-17C0-4AB4-9AD5-5F9205D3B3F7}" type="pres">
      <dgm:prSet presAssocID="{387D6201-4C8B-4A43-A145-654544A0C1C3}" presName="sibTrans" presStyleCnt="0"/>
      <dgm:spPr/>
    </dgm:pt>
    <dgm:pt modelId="{73098055-613F-4EF4-8AA8-CF63EE5A995E}" type="pres">
      <dgm:prSet presAssocID="{96A13C45-F909-4ACB-8B6F-9451D8645192}" presName="compNode" presStyleCnt="0"/>
      <dgm:spPr/>
    </dgm:pt>
    <dgm:pt modelId="{3A206CDF-D123-4990-8A6E-4B8720323225}" type="pres">
      <dgm:prSet presAssocID="{96A13C45-F909-4ACB-8B6F-9451D8645192}" presName="bgRect" presStyleLbl="bgShp" presStyleIdx="2" presStyleCnt="4"/>
      <dgm:spPr/>
    </dgm:pt>
    <dgm:pt modelId="{2C1C50AB-32BD-45EA-B5BB-E2BDDB9E6B92}" type="pres">
      <dgm:prSet presAssocID="{96A13C45-F909-4ACB-8B6F-9451D864519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ock"/>
        </a:ext>
      </dgm:extLst>
    </dgm:pt>
    <dgm:pt modelId="{5B4ABEE2-6104-4A11-8389-8588DCE97D72}" type="pres">
      <dgm:prSet presAssocID="{96A13C45-F909-4ACB-8B6F-9451D8645192}" presName="spaceRect" presStyleCnt="0"/>
      <dgm:spPr/>
    </dgm:pt>
    <dgm:pt modelId="{7F64B596-237B-427B-A250-7125E819E670}" type="pres">
      <dgm:prSet presAssocID="{96A13C45-F909-4ACB-8B6F-9451D8645192}" presName="parTx" presStyleLbl="revTx" presStyleIdx="2" presStyleCnt="4">
        <dgm:presLayoutVars>
          <dgm:chMax val="0"/>
          <dgm:chPref val="0"/>
        </dgm:presLayoutVars>
      </dgm:prSet>
      <dgm:spPr/>
    </dgm:pt>
    <dgm:pt modelId="{9842D3F8-7B79-49DF-81BA-3B84CC79AD10}" type="pres">
      <dgm:prSet presAssocID="{08D84181-E6E1-4BFB-8165-13D67503AF3A}" presName="sibTrans" presStyleCnt="0"/>
      <dgm:spPr/>
    </dgm:pt>
    <dgm:pt modelId="{768A8C9D-7331-46BC-B327-0EA24056A453}" type="pres">
      <dgm:prSet presAssocID="{96138E78-3537-43A9-9710-766F378D4CFF}" presName="compNode" presStyleCnt="0"/>
      <dgm:spPr/>
    </dgm:pt>
    <dgm:pt modelId="{E86CB8FC-6445-4786-8735-DBFA44DD84C2}" type="pres">
      <dgm:prSet presAssocID="{96138E78-3537-43A9-9710-766F378D4CFF}" presName="bgRect" presStyleLbl="bgShp" presStyleIdx="3" presStyleCnt="4"/>
      <dgm:spPr/>
    </dgm:pt>
    <dgm:pt modelId="{BB7F4D6D-C340-446D-910F-5A0E93907F00}" type="pres">
      <dgm:prSet presAssocID="{96138E78-3537-43A9-9710-766F378D4CF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riefcase"/>
        </a:ext>
      </dgm:extLst>
    </dgm:pt>
    <dgm:pt modelId="{54BD1972-EEB5-4A29-9C2C-ADA467F8496C}" type="pres">
      <dgm:prSet presAssocID="{96138E78-3537-43A9-9710-766F378D4CFF}" presName="spaceRect" presStyleCnt="0"/>
      <dgm:spPr/>
    </dgm:pt>
    <dgm:pt modelId="{AE40AB17-FA9F-46AF-8951-49B2BE64F44E}" type="pres">
      <dgm:prSet presAssocID="{96138E78-3537-43A9-9710-766F378D4CFF}" presName="parTx" presStyleLbl="revTx" presStyleIdx="3" presStyleCnt="4">
        <dgm:presLayoutVars>
          <dgm:chMax val="0"/>
          <dgm:chPref val="0"/>
        </dgm:presLayoutVars>
      </dgm:prSet>
      <dgm:spPr/>
    </dgm:pt>
  </dgm:ptLst>
  <dgm:cxnLst>
    <dgm:cxn modelId="{8B446810-8209-44A3-B103-9DC9B226CF1D}" srcId="{0413DAF7-FD34-465B-8AFB-2ED4297011D1}" destId="{7AE35C52-C088-4A87-957C-C1186C37863A}" srcOrd="1" destOrd="0" parTransId="{12DBB914-CAD4-4AA8-AF38-7AC5F964F4E1}" sibTransId="{387D6201-4C8B-4A43-A145-654544A0C1C3}"/>
    <dgm:cxn modelId="{DA7B041E-477F-40E6-82F7-00261A25BE5F}" type="presOf" srcId="{0413DAF7-FD34-465B-8AFB-2ED4297011D1}" destId="{D5E0B219-FAE6-4A14-8B92-B87F5B597AEF}" srcOrd="0" destOrd="0" presId="urn:microsoft.com/office/officeart/2018/2/layout/IconVerticalSolidList"/>
    <dgm:cxn modelId="{2CC3EC33-E946-40B9-B347-78F8607739E0}" type="presOf" srcId="{96138E78-3537-43A9-9710-766F378D4CFF}" destId="{AE40AB17-FA9F-46AF-8951-49B2BE64F44E}" srcOrd="0" destOrd="0" presId="urn:microsoft.com/office/officeart/2018/2/layout/IconVerticalSolidList"/>
    <dgm:cxn modelId="{9EB50B65-5C1F-4866-B3EE-1A6A696C43CC}" srcId="{0413DAF7-FD34-465B-8AFB-2ED4297011D1}" destId="{96138E78-3537-43A9-9710-766F378D4CFF}" srcOrd="3" destOrd="0" parTransId="{D3283CB8-3142-4DA4-967C-8E39E76FA2E5}" sibTransId="{E80AD331-B2C3-4D9C-8292-684D1CD28D4D}"/>
    <dgm:cxn modelId="{379DD148-C8F6-4E56-AA9C-3B97CF994668}" srcId="{0413DAF7-FD34-465B-8AFB-2ED4297011D1}" destId="{96A13C45-F909-4ACB-8B6F-9451D8645192}" srcOrd="2" destOrd="0" parTransId="{FBC377AB-C267-4DFD-8AAE-5A5E276F0602}" sibTransId="{08D84181-E6E1-4BFB-8165-13D67503AF3A}"/>
    <dgm:cxn modelId="{8F7AD48C-D902-4BA7-BC24-1A77C30DFB79}" type="presOf" srcId="{4936E1AE-2A36-4F7D-9F92-12F8EBB0FA18}" destId="{B94893D6-6AF1-42FD-A463-6746F9A26BE3}" srcOrd="0" destOrd="0" presId="urn:microsoft.com/office/officeart/2018/2/layout/IconVerticalSolidList"/>
    <dgm:cxn modelId="{455237C0-DF7F-40F7-9490-C4ADD8D779CB}" srcId="{0413DAF7-FD34-465B-8AFB-2ED4297011D1}" destId="{4936E1AE-2A36-4F7D-9F92-12F8EBB0FA18}" srcOrd="0" destOrd="0" parTransId="{7EE6ABEC-4D6D-4A38-8E90-3B41F23E0707}" sibTransId="{C328CD8A-DB29-48A4-9200-41D61C49CA98}"/>
    <dgm:cxn modelId="{BA5A3EEC-01E8-4BFB-8E68-7FE1A2509517}" type="presOf" srcId="{96A13C45-F909-4ACB-8B6F-9451D8645192}" destId="{7F64B596-237B-427B-A250-7125E819E670}" srcOrd="0" destOrd="0" presId="urn:microsoft.com/office/officeart/2018/2/layout/IconVerticalSolidList"/>
    <dgm:cxn modelId="{40D25FFB-CBD0-426D-BB10-E39AAD5EB809}" type="presOf" srcId="{7AE35C52-C088-4A87-957C-C1186C37863A}" destId="{1A834A7D-F673-43C6-88EB-9478BA8D592F}" srcOrd="0" destOrd="0" presId="urn:microsoft.com/office/officeart/2018/2/layout/IconVerticalSolidList"/>
    <dgm:cxn modelId="{A4A6BCC5-F4FB-49ED-983F-9B48F0E8E8D1}" type="presParOf" srcId="{D5E0B219-FAE6-4A14-8B92-B87F5B597AEF}" destId="{C32E4EA9-6D66-49CE-94B6-EF7D910B56DF}" srcOrd="0" destOrd="0" presId="urn:microsoft.com/office/officeart/2018/2/layout/IconVerticalSolidList"/>
    <dgm:cxn modelId="{10D32766-9974-4134-BFDE-1649C8904570}" type="presParOf" srcId="{C32E4EA9-6D66-49CE-94B6-EF7D910B56DF}" destId="{33F398B4-EA63-4118-ACFE-97DC97027A3A}" srcOrd="0" destOrd="0" presId="urn:microsoft.com/office/officeart/2018/2/layout/IconVerticalSolidList"/>
    <dgm:cxn modelId="{BBDBA203-F9EA-4E22-A24C-382895BC4B15}" type="presParOf" srcId="{C32E4EA9-6D66-49CE-94B6-EF7D910B56DF}" destId="{F74CD544-634A-4E2F-B87D-7F70B3E6E92A}" srcOrd="1" destOrd="0" presId="urn:microsoft.com/office/officeart/2018/2/layout/IconVerticalSolidList"/>
    <dgm:cxn modelId="{056122B8-455E-439A-9E7F-2F2BFEA43971}" type="presParOf" srcId="{C32E4EA9-6D66-49CE-94B6-EF7D910B56DF}" destId="{061FE180-416E-47B6-B270-6C37403BD084}" srcOrd="2" destOrd="0" presId="urn:microsoft.com/office/officeart/2018/2/layout/IconVerticalSolidList"/>
    <dgm:cxn modelId="{BFB768CC-5A61-4B3A-B5D3-3CF1C62D3FB4}" type="presParOf" srcId="{C32E4EA9-6D66-49CE-94B6-EF7D910B56DF}" destId="{B94893D6-6AF1-42FD-A463-6746F9A26BE3}" srcOrd="3" destOrd="0" presId="urn:microsoft.com/office/officeart/2018/2/layout/IconVerticalSolidList"/>
    <dgm:cxn modelId="{CDFCD4AA-DC18-41BE-A9BA-AA595D36C98E}" type="presParOf" srcId="{D5E0B219-FAE6-4A14-8B92-B87F5B597AEF}" destId="{B9528150-529A-4E4A-8E0E-08049487E841}" srcOrd="1" destOrd="0" presId="urn:microsoft.com/office/officeart/2018/2/layout/IconVerticalSolidList"/>
    <dgm:cxn modelId="{6FE4E2E3-25EC-4B48-BC8D-E61622A24F50}" type="presParOf" srcId="{D5E0B219-FAE6-4A14-8B92-B87F5B597AEF}" destId="{C4DC230E-4738-4256-BAFC-B85F4D29AAE9}" srcOrd="2" destOrd="0" presId="urn:microsoft.com/office/officeart/2018/2/layout/IconVerticalSolidList"/>
    <dgm:cxn modelId="{79BEACBB-7088-46DD-A68E-F7B9C02540D6}" type="presParOf" srcId="{C4DC230E-4738-4256-BAFC-B85F4D29AAE9}" destId="{E97851F5-002A-4D38-A24F-22D1E3275F36}" srcOrd="0" destOrd="0" presId="urn:microsoft.com/office/officeart/2018/2/layout/IconVerticalSolidList"/>
    <dgm:cxn modelId="{1623492E-478B-4D58-9066-7EA62C1E2FEF}" type="presParOf" srcId="{C4DC230E-4738-4256-BAFC-B85F4D29AAE9}" destId="{0D295F1D-1DDF-456A-9763-9873F95CDF17}" srcOrd="1" destOrd="0" presId="urn:microsoft.com/office/officeart/2018/2/layout/IconVerticalSolidList"/>
    <dgm:cxn modelId="{099260A3-0E9A-40F0-A443-7213EF85232F}" type="presParOf" srcId="{C4DC230E-4738-4256-BAFC-B85F4D29AAE9}" destId="{DC95A018-4D5D-419B-9C17-B2BCD1A2E087}" srcOrd="2" destOrd="0" presId="urn:microsoft.com/office/officeart/2018/2/layout/IconVerticalSolidList"/>
    <dgm:cxn modelId="{F1E19643-7C48-48F2-B9E6-8A0D5619DE91}" type="presParOf" srcId="{C4DC230E-4738-4256-BAFC-B85F4D29AAE9}" destId="{1A834A7D-F673-43C6-88EB-9478BA8D592F}" srcOrd="3" destOrd="0" presId="urn:microsoft.com/office/officeart/2018/2/layout/IconVerticalSolidList"/>
    <dgm:cxn modelId="{E30D33A8-0B41-4BEC-BD45-D27B4079BA09}" type="presParOf" srcId="{D5E0B219-FAE6-4A14-8B92-B87F5B597AEF}" destId="{430F1999-17C0-4AB4-9AD5-5F9205D3B3F7}" srcOrd="3" destOrd="0" presId="urn:microsoft.com/office/officeart/2018/2/layout/IconVerticalSolidList"/>
    <dgm:cxn modelId="{BCBC3A29-BD6B-4129-B9BA-40C12AEF0D5B}" type="presParOf" srcId="{D5E0B219-FAE6-4A14-8B92-B87F5B597AEF}" destId="{73098055-613F-4EF4-8AA8-CF63EE5A995E}" srcOrd="4" destOrd="0" presId="urn:microsoft.com/office/officeart/2018/2/layout/IconVerticalSolidList"/>
    <dgm:cxn modelId="{92265E9B-E073-443E-BCDC-0965B3931290}" type="presParOf" srcId="{73098055-613F-4EF4-8AA8-CF63EE5A995E}" destId="{3A206CDF-D123-4990-8A6E-4B8720323225}" srcOrd="0" destOrd="0" presId="urn:microsoft.com/office/officeart/2018/2/layout/IconVerticalSolidList"/>
    <dgm:cxn modelId="{C6C0F8FB-7882-4841-A552-93CA99AB43A5}" type="presParOf" srcId="{73098055-613F-4EF4-8AA8-CF63EE5A995E}" destId="{2C1C50AB-32BD-45EA-B5BB-E2BDDB9E6B92}" srcOrd="1" destOrd="0" presId="urn:microsoft.com/office/officeart/2018/2/layout/IconVerticalSolidList"/>
    <dgm:cxn modelId="{199EB4A8-10E6-4B80-B132-FEEF6EEE2AD1}" type="presParOf" srcId="{73098055-613F-4EF4-8AA8-CF63EE5A995E}" destId="{5B4ABEE2-6104-4A11-8389-8588DCE97D72}" srcOrd="2" destOrd="0" presId="urn:microsoft.com/office/officeart/2018/2/layout/IconVerticalSolidList"/>
    <dgm:cxn modelId="{F2D0BA53-C7F6-4B5A-A033-3E37082279EB}" type="presParOf" srcId="{73098055-613F-4EF4-8AA8-CF63EE5A995E}" destId="{7F64B596-237B-427B-A250-7125E819E670}" srcOrd="3" destOrd="0" presId="urn:microsoft.com/office/officeart/2018/2/layout/IconVerticalSolidList"/>
    <dgm:cxn modelId="{D61974F6-9B41-4606-BAC0-F09A34CA29A9}" type="presParOf" srcId="{D5E0B219-FAE6-4A14-8B92-B87F5B597AEF}" destId="{9842D3F8-7B79-49DF-81BA-3B84CC79AD10}" srcOrd="5" destOrd="0" presId="urn:microsoft.com/office/officeart/2018/2/layout/IconVerticalSolidList"/>
    <dgm:cxn modelId="{F89AC00D-BA1F-43E5-9D86-3BDDFE88DC08}" type="presParOf" srcId="{D5E0B219-FAE6-4A14-8B92-B87F5B597AEF}" destId="{768A8C9D-7331-46BC-B327-0EA24056A453}" srcOrd="6" destOrd="0" presId="urn:microsoft.com/office/officeart/2018/2/layout/IconVerticalSolidList"/>
    <dgm:cxn modelId="{532FAE46-EA4F-411D-BF44-BFA246914546}" type="presParOf" srcId="{768A8C9D-7331-46BC-B327-0EA24056A453}" destId="{E86CB8FC-6445-4786-8735-DBFA44DD84C2}" srcOrd="0" destOrd="0" presId="urn:microsoft.com/office/officeart/2018/2/layout/IconVerticalSolidList"/>
    <dgm:cxn modelId="{863A0AE7-107E-41C4-B7C9-A60B954F4F1E}" type="presParOf" srcId="{768A8C9D-7331-46BC-B327-0EA24056A453}" destId="{BB7F4D6D-C340-446D-910F-5A0E93907F00}" srcOrd="1" destOrd="0" presId="urn:microsoft.com/office/officeart/2018/2/layout/IconVerticalSolidList"/>
    <dgm:cxn modelId="{640A05C2-BE63-42B8-8BD0-D26D459B56F8}" type="presParOf" srcId="{768A8C9D-7331-46BC-B327-0EA24056A453}" destId="{54BD1972-EEB5-4A29-9C2C-ADA467F8496C}" srcOrd="2" destOrd="0" presId="urn:microsoft.com/office/officeart/2018/2/layout/IconVerticalSolidList"/>
    <dgm:cxn modelId="{0F7CC87C-9EE1-4E1D-A324-C7530C401E75}" type="presParOf" srcId="{768A8C9D-7331-46BC-B327-0EA24056A453}" destId="{AE40AB17-FA9F-46AF-8951-49B2BE64F44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398B4-EA63-4118-ACFE-97DC97027A3A}">
      <dsp:nvSpPr>
        <dsp:cNvPr id="0" name=""/>
        <dsp:cNvSpPr/>
      </dsp:nvSpPr>
      <dsp:spPr>
        <a:xfrm>
          <a:off x="-41624" y="58012"/>
          <a:ext cx="6689996" cy="11552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4CD544-634A-4E2F-B87D-7F70B3E6E92A}">
      <dsp:nvSpPr>
        <dsp:cNvPr id="0" name=""/>
        <dsp:cNvSpPr/>
      </dsp:nvSpPr>
      <dsp:spPr>
        <a:xfrm>
          <a:off x="101409" y="530653"/>
          <a:ext cx="279595" cy="2616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4893D6-6AF1-42FD-A463-6746F9A26BE3}">
      <dsp:nvSpPr>
        <dsp:cNvPr id="0" name=""/>
        <dsp:cNvSpPr/>
      </dsp:nvSpPr>
      <dsp:spPr>
        <a:xfrm>
          <a:off x="402118" y="352980"/>
          <a:ext cx="6330372" cy="680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kern="1200" dirty="0"/>
            <a:t>A short-term placement where a student temporarily works for an employer to gain knowledge and skills relevant to a job role/profession.</a:t>
          </a:r>
        </a:p>
      </dsp:txBody>
      <dsp:txXfrm>
        <a:off x="402118" y="352980"/>
        <a:ext cx="6330372" cy="680872"/>
      </dsp:txXfrm>
    </dsp:sp>
    <dsp:sp modelId="{E97851F5-002A-4D38-A24F-22D1E3275F36}">
      <dsp:nvSpPr>
        <dsp:cNvPr id="0" name=""/>
        <dsp:cNvSpPr/>
      </dsp:nvSpPr>
      <dsp:spPr>
        <a:xfrm>
          <a:off x="-42494" y="1373997"/>
          <a:ext cx="6689996" cy="4757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295F1D-1DDF-456A-9763-9873F95CDF17}">
      <dsp:nvSpPr>
        <dsp:cNvPr id="0" name=""/>
        <dsp:cNvSpPr/>
      </dsp:nvSpPr>
      <dsp:spPr>
        <a:xfrm>
          <a:off x="101409" y="1481033"/>
          <a:ext cx="279595" cy="2616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834A7D-F673-43C6-88EB-9478BA8D592F}">
      <dsp:nvSpPr>
        <dsp:cNvPr id="0" name=""/>
        <dsp:cNvSpPr/>
      </dsp:nvSpPr>
      <dsp:spPr>
        <a:xfrm>
          <a:off x="524909" y="1373997"/>
          <a:ext cx="6084790" cy="539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kern="1200"/>
            <a:t>1 week</a:t>
          </a:r>
        </a:p>
      </dsp:txBody>
      <dsp:txXfrm>
        <a:off x="524909" y="1373997"/>
        <a:ext cx="6084790" cy="539599"/>
      </dsp:txXfrm>
    </dsp:sp>
    <dsp:sp modelId="{3A206CDF-D123-4990-8A6E-4B8720323225}">
      <dsp:nvSpPr>
        <dsp:cNvPr id="0" name=""/>
        <dsp:cNvSpPr/>
      </dsp:nvSpPr>
      <dsp:spPr>
        <a:xfrm>
          <a:off x="-42494" y="2048496"/>
          <a:ext cx="6689996" cy="4757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1C50AB-32BD-45EA-B5BB-E2BDDB9E6B92}">
      <dsp:nvSpPr>
        <dsp:cNvPr id="0" name=""/>
        <dsp:cNvSpPr/>
      </dsp:nvSpPr>
      <dsp:spPr>
        <a:xfrm>
          <a:off x="101409" y="2155533"/>
          <a:ext cx="279595" cy="26164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64B596-237B-427B-A250-7125E819E670}">
      <dsp:nvSpPr>
        <dsp:cNvPr id="0" name=""/>
        <dsp:cNvSpPr/>
      </dsp:nvSpPr>
      <dsp:spPr>
        <a:xfrm>
          <a:off x="524909" y="2048496"/>
          <a:ext cx="6084790" cy="539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b="0" kern="1200" dirty="0"/>
            <a:t>For the hours usually undertaken by a permanent employee e.g., 8am-4pm or 9am-5pm or 6:30am-3:30pm</a:t>
          </a:r>
        </a:p>
      </dsp:txBody>
      <dsp:txXfrm>
        <a:off x="524909" y="2048496"/>
        <a:ext cx="6084790" cy="539599"/>
      </dsp:txXfrm>
    </dsp:sp>
    <dsp:sp modelId="{E86CB8FC-6445-4786-8735-DBFA44DD84C2}">
      <dsp:nvSpPr>
        <dsp:cNvPr id="0" name=""/>
        <dsp:cNvSpPr/>
      </dsp:nvSpPr>
      <dsp:spPr>
        <a:xfrm>
          <a:off x="-42494" y="2722996"/>
          <a:ext cx="6689996" cy="4757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7F4D6D-C340-446D-910F-5A0E93907F00}">
      <dsp:nvSpPr>
        <dsp:cNvPr id="0" name=""/>
        <dsp:cNvSpPr/>
      </dsp:nvSpPr>
      <dsp:spPr>
        <a:xfrm>
          <a:off x="101409" y="2830032"/>
          <a:ext cx="279595" cy="26164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40AB17-FA9F-46AF-8951-49B2BE64F44E}">
      <dsp:nvSpPr>
        <dsp:cNvPr id="0" name=""/>
        <dsp:cNvSpPr/>
      </dsp:nvSpPr>
      <dsp:spPr>
        <a:xfrm>
          <a:off x="524909" y="2722996"/>
          <a:ext cx="6084790" cy="539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b="0" kern="1200" dirty="0"/>
            <a:t>Ideally related to your chosen Career - if known</a:t>
          </a:r>
        </a:p>
      </dsp:txBody>
      <dsp:txXfrm>
        <a:off x="524909" y="2722996"/>
        <a:ext cx="6084790" cy="53959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EA28068-AFBD-4979-B752-9EB6F90B1386}" type="datetimeFigureOut">
              <a:rPr lang="en-US" smtClean="0"/>
              <a:t>11/13/2025</a:t>
            </a:fld>
            <a:endParaRPr lang="en-US"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5939589-3E79-4C82-AA4A-FE78234FAA59}" type="slidenum">
              <a:rPr lang="en-US" smtClean="0"/>
              <a:t>‹#›</a:t>
            </a:fld>
            <a:endParaRPr lang="en-US" dirty="0"/>
          </a:p>
        </p:txBody>
      </p:sp>
    </p:spTree>
    <p:extLst>
      <p:ext uri="{BB962C8B-B14F-4D97-AF65-F5344CB8AC3E}">
        <p14:creationId xmlns:p14="http://schemas.microsoft.com/office/powerpoint/2010/main" val="21949689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780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98448" y="594360"/>
            <a:ext cx="6272784" cy="2843784"/>
          </a:xfrm>
        </p:spPr>
        <p:txBody>
          <a:bodyPr anchor="b"/>
          <a:lstStyle>
            <a:lvl1pPr algn="l">
              <a:defRPr sz="54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5641848" y="4700016"/>
            <a:ext cx="5093208" cy="1197864"/>
          </a:xfrm>
        </p:spPr>
        <p:txBody>
          <a:bodyPr>
            <a:normAutofit/>
          </a:bodyPr>
          <a:lstStyle>
            <a:lvl1pPr marL="0" indent="0" algn="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9" name="Straight Connector 8">
            <a:extLst>
              <a:ext uri="{FF2B5EF4-FFF2-40B4-BE49-F238E27FC236}">
                <a16:creationId xmlns:a16="http://schemas.microsoft.com/office/drawing/2014/main" id="{8E825845-66DD-4B77-A729-CD97D156FE6C}"/>
              </a:ext>
            </a:extLst>
          </p:cNvPr>
          <p:cNvCxnSpPr>
            <a:cxnSpLocks/>
          </p:cNvCxnSpPr>
          <p:nvPr userDrawn="1"/>
        </p:nvCxnSpPr>
        <p:spPr>
          <a:xfrm>
            <a:off x="1301262"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2137906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p:nvPr>
        </p:nvSpPr>
        <p:spPr>
          <a:xfrm>
            <a:off x="1366432"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anchor="ctr">
            <a:noAutofit/>
          </a:bodyPr>
          <a:lstStyle>
            <a:lvl1pPr algn="ctr">
              <a:buNone/>
              <a:defRPr sz="1600" b="1">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202936" y="585216"/>
            <a:ext cx="5833872" cy="2276856"/>
          </a:xfrm>
        </p:spPr>
        <p:txBody>
          <a:bodyPr anchor="b"/>
          <a:lstStyle>
            <a:lvl1pPr algn="r">
              <a:defRPr sz="6000" b="1" cap="all" spc="400" baseline="0">
                <a:solidFill>
                  <a:schemeClr val="bg1"/>
                </a:solidFill>
              </a:defRPr>
            </a:lvl1pPr>
          </a:lstStyle>
          <a:p>
            <a:r>
              <a:rPr lang="en-US" dirty="0"/>
              <a:t>Title</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202936" y="3127248"/>
            <a:ext cx="5833872" cy="3118104"/>
          </a:xfrm>
        </p:spPr>
        <p:txBody>
          <a:bodyPr/>
          <a:lstStyle>
            <a:lvl1pPr marL="0" indent="0" algn="r">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490768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p:nvPr>
        </p:nvSpPr>
        <p:spPr>
          <a:xfrm>
            <a:off x="7451965" y="1665520"/>
            <a:ext cx="4266960" cy="426696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a:xfrm>
            <a:off x="804672" y="1335024"/>
            <a:ext cx="6190488" cy="1179576"/>
          </a:xfrm>
        </p:spPr>
        <p:txBody>
          <a:bodyPr lIns="91440" tIns="45720" rIns="91440" bIns="45720" anchor="b"/>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850392" y="2825496"/>
            <a:ext cx="6190488" cy="3346704"/>
          </a:xfrm>
        </p:spPr>
        <p:txBody>
          <a:bodyPr/>
          <a:lstStyle>
            <a:lvl1pPr marL="0" indent="0">
              <a:lnSpc>
                <a:spcPct val="110000"/>
              </a:lnSpc>
              <a:buNone/>
              <a:defRPr sz="2000"/>
            </a:lvl1pPr>
            <a:lvl2pPr marL="228600">
              <a:defRPr sz="1800"/>
            </a:lvl2pPr>
            <a:lvl3pPr marL="457200">
              <a:defRPr sz="1600"/>
            </a:lvl3pPr>
            <a:lvl4pPr marL="685800">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7964424" y="621792"/>
            <a:ext cx="4114800" cy="365125"/>
          </a:xfrm>
        </p:spPr>
        <p:txBody>
          <a:bodyPr/>
          <a:lstStyle>
            <a:lvl1pPr>
              <a:defRPr baseline="0">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9" name="Straight Connector 8">
            <a:extLst>
              <a:ext uri="{FF2B5EF4-FFF2-40B4-BE49-F238E27FC236}">
                <a16:creationId xmlns:a16="http://schemas.microsoft.com/office/drawing/2014/main" id="{FA8B3D0E-ED3F-46FA-AE79-5FEFDE9168E3}"/>
              </a:ext>
            </a:extLst>
          </p:cNvPr>
          <p:cNvCxnSpPr>
            <a:cxnSpLocks/>
          </p:cNvCxnSpPr>
          <p:nvPr userDrawn="1"/>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0">
            <a:extLst>
              <a:ext uri="{FF2B5EF4-FFF2-40B4-BE49-F238E27FC236}">
                <a16:creationId xmlns:a16="http://schemas.microsoft.com/office/drawing/2014/main" id="{AAD06B87-D9B2-4F94-B734-A8F039A2033F}"/>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9" name="Graphic 11">
            <a:extLst>
              <a:ext uri="{FF2B5EF4-FFF2-40B4-BE49-F238E27FC236}">
                <a16:creationId xmlns:a16="http://schemas.microsoft.com/office/drawing/2014/main" id="{BB13A13C-36EA-4B13-9175-C5FE95B34D33}"/>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Tree>
    <p:extLst>
      <p:ext uri="{BB962C8B-B14F-4D97-AF65-F5344CB8AC3E}">
        <p14:creationId xmlns:p14="http://schemas.microsoft.com/office/powerpoint/2010/main" val="189711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Section Header">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463040"/>
            <a:ext cx="9144000" cy="2340864"/>
          </a:xfrm>
        </p:spPr>
        <p:txBody>
          <a:bodyPr anchor="b">
            <a:normAutofit/>
          </a:bodyPr>
          <a:lstStyle>
            <a:lvl1pPr algn="ctr">
              <a:defRPr sz="60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7048" y="3858768"/>
            <a:ext cx="9144000" cy="1325880"/>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Graphic 12">
            <a:extLst>
              <a:ext uri="{FF2B5EF4-FFF2-40B4-BE49-F238E27FC236}">
                <a16:creationId xmlns:a16="http://schemas.microsoft.com/office/drawing/2014/main" id="{8A41917E-4B97-447C-98AB-970D625F1DE6}"/>
              </a:ext>
            </a:extLst>
          </p:cNvPr>
          <p:cNvSpPr/>
          <p:nvPr userDrawn="1"/>
        </p:nvSpPr>
        <p:spPr>
          <a:xfrm>
            <a:off x="10772266" y="305435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5" name="Graphic 13">
            <a:extLst>
              <a:ext uri="{FF2B5EF4-FFF2-40B4-BE49-F238E27FC236}">
                <a16:creationId xmlns:a16="http://schemas.microsoft.com/office/drawing/2014/main" id="{3B3FD238-4561-4AF8-A1F1-185B0CAFE2AC}"/>
              </a:ext>
            </a:extLst>
          </p:cNvPr>
          <p:cNvSpPr/>
          <p:nvPr userDrawn="1"/>
        </p:nvSpPr>
        <p:spPr>
          <a:xfrm>
            <a:off x="10724364" y="2515838"/>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6" name="Graphic 15">
            <a:extLst>
              <a:ext uri="{FF2B5EF4-FFF2-40B4-BE49-F238E27FC236}">
                <a16:creationId xmlns:a16="http://schemas.microsoft.com/office/drawing/2014/main" id="{BAB9414C-AE69-4648-873E-9CE6B2DF8A71}"/>
              </a:ext>
            </a:extLst>
          </p:cNvPr>
          <p:cNvSpPr/>
          <p:nvPr userDrawn="1"/>
        </p:nvSpPr>
        <p:spPr>
          <a:xfrm>
            <a:off x="11024834" y="2787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7" name="Graphic 22">
            <a:extLst>
              <a:ext uri="{FF2B5EF4-FFF2-40B4-BE49-F238E27FC236}">
                <a16:creationId xmlns:a16="http://schemas.microsoft.com/office/drawing/2014/main" id="{3BF75235-4E6E-4184-82A5-EE6FE7993BBC}"/>
              </a:ext>
            </a:extLst>
          </p:cNvPr>
          <p:cNvSpPr/>
          <p:nvPr userDrawn="1"/>
        </p:nvSpPr>
        <p:spPr>
          <a:xfrm>
            <a:off x="1261869" y="2633448"/>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1">
            <a:extLst>
              <a:ext uri="{FF2B5EF4-FFF2-40B4-BE49-F238E27FC236}">
                <a16:creationId xmlns:a16="http://schemas.microsoft.com/office/drawing/2014/main" id="{E66FE37C-2F4B-42DA-BFF6-92DD00BDC49B}"/>
              </a:ext>
            </a:extLst>
          </p:cNvPr>
          <p:cNvSpPr/>
          <p:nvPr userDrawn="1"/>
        </p:nvSpPr>
        <p:spPr>
          <a:xfrm>
            <a:off x="1064053" y="3083338"/>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endParaRPr lang="en-US" dirty="0"/>
          </a:p>
        </p:txBody>
      </p:sp>
      <p:sp>
        <p:nvSpPr>
          <p:cNvPr id="13" name="Graphic 23">
            <a:extLst>
              <a:ext uri="{FF2B5EF4-FFF2-40B4-BE49-F238E27FC236}">
                <a16:creationId xmlns:a16="http://schemas.microsoft.com/office/drawing/2014/main" id="{DDD38822-731A-48DA-A8A0-FBBAF7A6D65D}"/>
              </a:ext>
            </a:extLst>
          </p:cNvPr>
          <p:cNvSpPr/>
          <p:nvPr userDrawn="1"/>
        </p:nvSpPr>
        <p:spPr>
          <a:xfrm>
            <a:off x="1413405" y="349287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3442482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1745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6391656" y="841248"/>
            <a:ext cx="4434840" cy="3236976"/>
          </a:xfrm>
        </p:spPr>
        <p:txBody>
          <a:bodyPr anchor="b"/>
          <a:lstStyle>
            <a:lvl1pPr algn="l">
              <a:lnSpc>
                <a:spcPct val="110000"/>
              </a:lnSpc>
              <a:spcBef>
                <a:spcPts val="1000"/>
              </a:spcBef>
              <a:defRPr sz="3600" b="0" i="0" cap="none"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5" y="4498848"/>
            <a:ext cx="4434835" cy="510474"/>
          </a:xfrm>
        </p:spPr>
        <p:txBody>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01752"/>
            <a:ext cx="5221224" cy="6263640"/>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299048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Title and Content">
    <p:bg>
      <p:bgPr>
        <a:gradFill>
          <a:gsLst>
            <a:gs pos="100000">
              <a:schemeClr val="accent4"/>
            </a:gs>
            <a:gs pos="0">
              <a:schemeClr val="accent2"/>
            </a:gs>
          </a:gsLst>
          <a:lin ang="189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576072" y="365125"/>
            <a:ext cx="10771632" cy="1325563"/>
          </a:xfrm>
        </p:spPr>
        <p:txBody>
          <a:bodyPr/>
          <a:lstStyle>
            <a:lvl1pPr>
              <a:defRPr sz="5400" b="1" cap="all" baseline="0">
                <a:solidFill>
                  <a:schemeClr val="bg1"/>
                </a:solidFill>
              </a:defRPr>
            </a:lvl1pPr>
          </a:lstStyle>
          <a:p>
            <a:r>
              <a:rPr lang="en-US" dirty="0"/>
              <a:t>Title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576072" y="1825625"/>
            <a:ext cx="10771632"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8503920" y="841248"/>
            <a:ext cx="3630168" cy="365125"/>
          </a:xfrm>
        </p:spPr>
        <p:txBody>
          <a:bodyPr/>
          <a:lstStyle>
            <a:lvl1pPr>
              <a:defRPr>
                <a:solidFill>
                  <a:schemeClr val="bg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bg1"/>
                </a:solidFill>
              </a:defRPr>
            </a:lvl1pPr>
          </a:lstStyle>
          <a:p>
            <a:fld id="{D8DA9DAA-006C-4F4B-980E-E3DF019B24E2}" type="slidenum">
              <a:rPr lang="en-US" smtClean="0"/>
              <a:pPr/>
              <a:t>‹#›</a:t>
            </a:fld>
            <a:endParaRPr lang="en-US" dirty="0"/>
          </a:p>
        </p:txBody>
      </p:sp>
      <p:sp>
        <p:nvSpPr>
          <p:cNvPr id="9" name="Graphic 22">
            <a:extLst>
              <a:ext uri="{FF2B5EF4-FFF2-40B4-BE49-F238E27FC236}">
                <a16:creationId xmlns:a16="http://schemas.microsoft.com/office/drawing/2014/main" id="{4EADA2ED-8A8C-4D17-8798-F26BF3B4CE25}"/>
              </a:ext>
            </a:extLst>
          </p:cNvPr>
          <p:cNvSpPr/>
          <p:nvPr userDrawn="1"/>
        </p:nvSpPr>
        <p:spPr>
          <a:xfrm>
            <a:off x="11202264" y="344083"/>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3">
            <a:extLst>
              <a:ext uri="{FF2B5EF4-FFF2-40B4-BE49-F238E27FC236}">
                <a16:creationId xmlns:a16="http://schemas.microsoft.com/office/drawing/2014/main" id="{54AB3A25-6605-4446-9E53-ACEECD25E27B}"/>
              </a:ext>
            </a:extLst>
          </p:cNvPr>
          <p:cNvSpPr/>
          <p:nvPr userDrawn="1"/>
        </p:nvSpPr>
        <p:spPr>
          <a:xfrm>
            <a:off x="11563141" y="59091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122263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1444752"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784848"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0" name="Graphic 15">
            <a:extLst>
              <a:ext uri="{FF2B5EF4-FFF2-40B4-BE49-F238E27FC236}">
                <a16:creationId xmlns:a16="http://schemas.microsoft.com/office/drawing/2014/main" id="{D8685329-C6A1-4CB4-8AAE-150D0341F6A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2" name="Graphic 16">
            <a:extLst>
              <a:ext uri="{FF2B5EF4-FFF2-40B4-BE49-F238E27FC236}">
                <a16:creationId xmlns:a16="http://schemas.microsoft.com/office/drawing/2014/main" id="{83CE1DAA-30A3-41AE-8AE1-A7EE5C48A6F3}"/>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4" name="Graphic 14">
            <a:extLst>
              <a:ext uri="{FF2B5EF4-FFF2-40B4-BE49-F238E27FC236}">
                <a16:creationId xmlns:a16="http://schemas.microsoft.com/office/drawing/2014/main" id="{065162DD-7ACB-4F9C-90DD-24C743035892}"/>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1205288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784848"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784848"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937595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4983480"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4983480"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5" name="Text Placeholder 4">
            <a:extLst>
              <a:ext uri="{FF2B5EF4-FFF2-40B4-BE49-F238E27FC236}">
                <a16:creationId xmlns:a16="http://schemas.microsoft.com/office/drawing/2014/main" id="{2D693B15-7265-4478-9579-62FCD5222D04}"/>
              </a:ext>
            </a:extLst>
          </p:cNvPr>
          <p:cNvSpPr>
            <a:spLocks noGrp="1"/>
          </p:cNvSpPr>
          <p:nvPr>
            <p:ph type="body" sz="quarter" idx="13"/>
          </p:nvPr>
        </p:nvSpPr>
        <p:spPr>
          <a:xfrm>
            <a:off x="8531352" y="1769269"/>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5">
            <a:extLst>
              <a:ext uri="{FF2B5EF4-FFF2-40B4-BE49-F238E27FC236}">
                <a16:creationId xmlns:a16="http://schemas.microsoft.com/office/drawing/2014/main" id="{48F9E92F-BB16-4896-A47F-6497C3D705B9}"/>
              </a:ext>
            </a:extLst>
          </p:cNvPr>
          <p:cNvSpPr>
            <a:spLocks noGrp="1"/>
          </p:cNvSpPr>
          <p:nvPr>
            <p:ph sz="quarter" idx="14"/>
          </p:nvPr>
        </p:nvSpPr>
        <p:spPr>
          <a:xfrm>
            <a:off x="8531352" y="2593181"/>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3730798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6391656" y="804672"/>
            <a:ext cx="4434840" cy="886968"/>
          </a:xfrm>
        </p:spPr>
        <p:txBody>
          <a:bodyPr anchor="b"/>
          <a:lstStyle>
            <a:lvl1pPr algn="l">
              <a:defRPr sz="5400" b="0" i="0" cap="none" baseline="0"/>
            </a:lvl1pPr>
          </a:lstStyle>
          <a:p>
            <a:r>
              <a:rPr lang="en-US" dirty="0"/>
              <a:t>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4" y="1801368"/>
            <a:ext cx="4434840" cy="4754880"/>
          </a:xfrm>
        </p:spPr>
        <p:txBody>
          <a:bodyPr>
            <a:normAutofit/>
          </a:bodyPr>
          <a:lstStyle>
            <a:lvl1pPr marL="0" indent="0" algn="l">
              <a:lnSpc>
                <a:spcPct val="11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108960"/>
            <a:ext cx="5221224" cy="3447288"/>
          </a:xfrm>
        </p:spPr>
        <p:txBody>
          <a:bodyPr anchor="ctr"/>
          <a:lstStyle>
            <a:lvl1pPr algn="ctr">
              <a:buNone/>
              <a:defRPr>
                <a:solidFill>
                  <a:schemeClr val="bg1"/>
                </a:solidFill>
              </a:defRPr>
            </a:lvl1pPr>
          </a:lstStyle>
          <a:p>
            <a:r>
              <a:rPr lang="en-US"/>
              <a:t>Click icon to add picture</a:t>
            </a:r>
            <a:endParaRPr lang="en-US" dirty="0"/>
          </a:p>
        </p:txBody>
      </p:sp>
      <p:sp>
        <p:nvSpPr>
          <p:cNvPr id="10" name="Picture Placeholder 12">
            <a:extLst>
              <a:ext uri="{FF2B5EF4-FFF2-40B4-BE49-F238E27FC236}">
                <a16:creationId xmlns:a16="http://schemas.microsoft.com/office/drawing/2014/main" id="{F146D6C1-343E-4F97-A565-55BBB15F4C77}"/>
              </a:ext>
            </a:extLst>
          </p:cNvPr>
          <p:cNvSpPr>
            <a:spLocks noGrp="1"/>
          </p:cNvSpPr>
          <p:nvPr>
            <p:ph type="pic" sz="quarter" idx="14"/>
          </p:nvPr>
        </p:nvSpPr>
        <p:spPr>
          <a:xfrm>
            <a:off x="283464"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
        <p:nvSpPr>
          <p:cNvPr id="11" name="Picture Placeholder 12">
            <a:extLst>
              <a:ext uri="{FF2B5EF4-FFF2-40B4-BE49-F238E27FC236}">
                <a16:creationId xmlns:a16="http://schemas.microsoft.com/office/drawing/2014/main" id="{BA123E2D-4554-47D5-B0EC-0C47EDB41626}"/>
              </a:ext>
            </a:extLst>
          </p:cNvPr>
          <p:cNvSpPr>
            <a:spLocks noGrp="1"/>
          </p:cNvSpPr>
          <p:nvPr>
            <p:ph type="pic" sz="quarter" idx="15"/>
          </p:nvPr>
        </p:nvSpPr>
        <p:spPr>
          <a:xfrm>
            <a:off x="3044952"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257891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3186EA6A-5CD5-4DF7-9C8A-EDFAF28A80D9}"/>
              </a:ext>
            </a:extLst>
          </p:cNvPr>
          <p:cNvSpPr>
            <a:spLocks noGrp="1"/>
          </p:cNvSpPr>
          <p:nvPr>
            <p:ph type="pic" sz="quarter" idx="14"/>
          </p:nvPr>
        </p:nvSpPr>
        <p:spPr>
          <a:xfrm>
            <a:off x="1777111" y="407499"/>
            <a:ext cx="1952279" cy="1952279"/>
          </a:xfrm>
          <a:custGeom>
            <a:avLst/>
            <a:gdLst>
              <a:gd name="connsiteX0" fmla="*/ 976140 w 1952279"/>
              <a:gd name="connsiteY0" fmla="*/ 0 h 1952279"/>
              <a:gd name="connsiteX1" fmla="*/ 1952279 w 1952279"/>
              <a:gd name="connsiteY1" fmla="*/ 976140 h 1952279"/>
              <a:gd name="connsiteX2" fmla="*/ 976140 w 1952279"/>
              <a:gd name="connsiteY2" fmla="*/ 1952279 h 1952279"/>
              <a:gd name="connsiteX3" fmla="*/ 0 w 1952279"/>
              <a:gd name="connsiteY3" fmla="*/ 976140 h 1952279"/>
              <a:gd name="connsiteX4" fmla="*/ 976140 w 1952279"/>
              <a:gd name="connsiteY4" fmla="*/ 0 h 195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279" h="1952279">
                <a:moveTo>
                  <a:pt x="976140" y="0"/>
                </a:moveTo>
                <a:cubicBezTo>
                  <a:pt x="1515247" y="0"/>
                  <a:pt x="1952279" y="437033"/>
                  <a:pt x="1952279" y="976140"/>
                </a:cubicBezTo>
                <a:cubicBezTo>
                  <a:pt x="1952279" y="1515246"/>
                  <a:pt x="1515247" y="1952279"/>
                  <a:pt x="976140" y="1952279"/>
                </a:cubicBezTo>
                <a:cubicBezTo>
                  <a:pt x="437033" y="1952279"/>
                  <a:pt x="0" y="1515246"/>
                  <a:pt x="0" y="976140"/>
                </a:cubicBezTo>
                <a:cubicBezTo>
                  <a:pt x="0" y="437033"/>
                  <a:pt x="437033" y="0"/>
                  <a:pt x="976140"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2" name="Picture Placeholder 31">
            <a:extLst>
              <a:ext uri="{FF2B5EF4-FFF2-40B4-BE49-F238E27FC236}">
                <a16:creationId xmlns:a16="http://schemas.microsoft.com/office/drawing/2014/main" id="{83D5117F-F235-498D-99A5-9DE2D665576C}"/>
              </a:ext>
            </a:extLst>
          </p:cNvPr>
          <p:cNvSpPr>
            <a:spLocks noGrp="1"/>
          </p:cNvSpPr>
          <p:nvPr>
            <p:ph type="pic" sz="quarter" idx="15"/>
          </p:nvPr>
        </p:nvSpPr>
        <p:spPr>
          <a:xfrm>
            <a:off x="3528345" y="1972581"/>
            <a:ext cx="2290065" cy="2273502"/>
          </a:xfrm>
          <a:custGeom>
            <a:avLst/>
            <a:gdLst>
              <a:gd name="connsiteX0" fmla="*/ 1145032 w 2290065"/>
              <a:gd name="connsiteY0" fmla="*/ 0 h 2273502"/>
              <a:gd name="connsiteX1" fmla="*/ 2290065 w 2290065"/>
              <a:gd name="connsiteY1" fmla="*/ 1145033 h 2273502"/>
              <a:gd name="connsiteX2" fmla="*/ 1375797 w 2290065"/>
              <a:gd name="connsiteY2" fmla="*/ 2266803 h 2273502"/>
              <a:gd name="connsiteX3" fmla="*/ 1331903 w 2290065"/>
              <a:gd name="connsiteY3" fmla="*/ 2273502 h 2273502"/>
              <a:gd name="connsiteX4" fmla="*/ 958162 w 2290065"/>
              <a:gd name="connsiteY4" fmla="*/ 2273502 h 2273502"/>
              <a:gd name="connsiteX5" fmla="*/ 914268 w 2290065"/>
              <a:gd name="connsiteY5" fmla="*/ 2266803 h 2273502"/>
              <a:gd name="connsiteX6" fmla="*/ 5911 w 2290065"/>
              <a:gd name="connsiteY6" fmla="*/ 1262106 h 2273502"/>
              <a:gd name="connsiteX7" fmla="*/ 0 w 2290065"/>
              <a:gd name="connsiteY7" fmla="*/ 1145053 h 2273502"/>
              <a:gd name="connsiteX8" fmla="*/ 0 w 2290065"/>
              <a:gd name="connsiteY8" fmla="*/ 1145014 h 2273502"/>
              <a:gd name="connsiteX9" fmla="*/ 5911 w 2290065"/>
              <a:gd name="connsiteY9" fmla="*/ 1027960 h 2273502"/>
              <a:gd name="connsiteX10" fmla="*/ 1145032 w 2290065"/>
              <a:gd name="connsiteY10" fmla="*/ 0 h 227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90065" h="2273502">
                <a:moveTo>
                  <a:pt x="1145032" y="0"/>
                </a:moveTo>
                <a:cubicBezTo>
                  <a:pt x="1777417" y="0"/>
                  <a:pt x="2290065" y="512649"/>
                  <a:pt x="2290065" y="1145033"/>
                </a:cubicBezTo>
                <a:cubicBezTo>
                  <a:pt x="2290065" y="1698370"/>
                  <a:pt x="1897569" y="2160033"/>
                  <a:pt x="1375797" y="2266803"/>
                </a:cubicBezTo>
                <a:lnTo>
                  <a:pt x="1331903" y="2273502"/>
                </a:lnTo>
                <a:lnTo>
                  <a:pt x="958162" y="2273502"/>
                </a:lnTo>
                <a:lnTo>
                  <a:pt x="914268" y="2266803"/>
                </a:lnTo>
                <a:cubicBezTo>
                  <a:pt x="429765" y="2167660"/>
                  <a:pt x="56730" y="1762511"/>
                  <a:pt x="5911" y="1262106"/>
                </a:cubicBezTo>
                <a:lnTo>
                  <a:pt x="0" y="1145053"/>
                </a:lnTo>
                <a:lnTo>
                  <a:pt x="0" y="1145014"/>
                </a:lnTo>
                <a:lnTo>
                  <a:pt x="5911" y="1027960"/>
                </a:lnTo>
                <a:cubicBezTo>
                  <a:pt x="64548" y="450571"/>
                  <a:pt x="552172" y="0"/>
                  <a:pt x="1145032"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1" name="Picture Placeholder 30">
            <a:extLst>
              <a:ext uri="{FF2B5EF4-FFF2-40B4-BE49-F238E27FC236}">
                <a16:creationId xmlns:a16="http://schemas.microsoft.com/office/drawing/2014/main" id="{E1E0A794-F1D3-4628-B5B1-9D48AB34C3D4}"/>
              </a:ext>
            </a:extLst>
          </p:cNvPr>
          <p:cNvSpPr>
            <a:spLocks noGrp="1"/>
          </p:cNvSpPr>
          <p:nvPr>
            <p:ph type="pic" sz="quarter" idx="16"/>
          </p:nvPr>
        </p:nvSpPr>
        <p:spPr>
          <a:xfrm>
            <a:off x="5579539" y="4386312"/>
            <a:ext cx="3119293" cy="2462810"/>
          </a:xfrm>
          <a:custGeom>
            <a:avLst/>
            <a:gdLst>
              <a:gd name="connsiteX0" fmla="*/ 1559647 w 3119293"/>
              <a:gd name="connsiteY0" fmla="*/ 0 h 2462810"/>
              <a:gd name="connsiteX1" fmla="*/ 3119293 w 3119293"/>
              <a:gd name="connsiteY1" fmla="*/ 1559647 h 2462810"/>
              <a:gd name="connsiteX2" fmla="*/ 2852930 w 3119293"/>
              <a:gd name="connsiteY2" fmla="*/ 2431660 h 2462810"/>
              <a:gd name="connsiteX3" fmla="*/ 2829636 w 3119293"/>
              <a:gd name="connsiteY3" fmla="*/ 2462810 h 2462810"/>
              <a:gd name="connsiteX4" fmla="*/ 289658 w 3119293"/>
              <a:gd name="connsiteY4" fmla="*/ 2462810 h 2462810"/>
              <a:gd name="connsiteX5" fmla="*/ 266363 w 3119293"/>
              <a:gd name="connsiteY5" fmla="*/ 2431660 h 2462810"/>
              <a:gd name="connsiteX6" fmla="*/ 0 w 3119293"/>
              <a:gd name="connsiteY6" fmla="*/ 1559647 h 2462810"/>
              <a:gd name="connsiteX7" fmla="*/ 1559647 w 3119293"/>
              <a:gd name="connsiteY7" fmla="*/ 0 h 2462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9293" h="2462810">
                <a:moveTo>
                  <a:pt x="1559647" y="0"/>
                </a:moveTo>
                <a:cubicBezTo>
                  <a:pt x="2421016" y="0"/>
                  <a:pt x="3119293" y="698278"/>
                  <a:pt x="3119293" y="1559647"/>
                </a:cubicBezTo>
                <a:cubicBezTo>
                  <a:pt x="3119293" y="1882660"/>
                  <a:pt x="3021098" y="2182739"/>
                  <a:pt x="2852930" y="2431660"/>
                </a:cubicBezTo>
                <a:lnTo>
                  <a:pt x="2829636" y="2462810"/>
                </a:lnTo>
                <a:lnTo>
                  <a:pt x="289658" y="2462810"/>
                </a:lnTo>
                <a:lnTo>
                  <a:pt x="266363" y="2431660"/>
                </a:lnTo>
                <a:cubicBezTo>
                  <a:pt x="98195" y="2182739"/>
                  <a:pt x="0" y="1882660"/>
                  <a:pt x="0" y="1559647"/>
                </a:cubicBezTo>
                <a:cubicBezTo>
                  <a:pt x="0" y="698278"/>
                  <a:pt x="698278" y="0"/>
                  <a:pt x="1559647"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0" name="Picture Placeholder 29">
            <a:extLst>
              <a:ext uri="{FF2B5EF4-FFF2-40B4-BE49-F238E27FC236}">
                <a16:creationId xmlns:a16="http://schemas.microsoft.com/office/drawing/2014/main" id="{B8D3F45B-B631-47D3-A33C-71CEC2B3602C}"/>
              </a:ext>
            </a:extLst>
          </p:cNvPr>
          <p:cNvSpPr>
            <a:spLocks noGrp="1"/>
          </p:cNvSpPr>
          <p:nvPr>
            <p:ph type="pic" sz="quarter" idx="17"/>
          </p:nvPr>
        </p:nvSpPr>
        <p:spPr>
          <a:xfrm>
            <a:off x="1092905" y="4018982"/>
            <a:ext cx="3854161" cy="2839018"/>
          </a:xfrm>
          <a:custGeom>
            <a:avLst/>
            <a:gdLst>
              <a:gd name="connsiteX0" fmla="*/ 1927061 w 3854161"/>
              <a:gd name="connsiteY0" fmla="*/ 0 h 2839018"/>
              <a:gd name="connsiteX1" fmla="*/ 1927101 w 3854161"/>
              <a:gd name="connsiteY1" fmla="*/ 0 h 2839018"/>
              <a:gd name="connsiteX2" fmla="*/ 2124114 w 3854161"/>
              <a:gd name="connsiteY2" fmla="*/ 9948 h 2839018"/>
              <a:gd name="connsiteX3" fmla="*/ 3854161 w 3854161"/>
              <a:gd name="connsiteY3" fmla="*/ 1927080 h 2839018"/>
              <a:gd name="connsiteX4" fmla="*/ 3702722 w 3854161"/>
              <a:gd name="connsiteY4" fmla="*/ 2677187 h 2839018"/>
              <a:gd name="connsiteX5" fmla="*/ 3624763 w 3854161"/>
              <a:gd name="connsiteY5" fmla="*/ 2839018 h 2839018"/>
              <a:gd name="connsiteX6" fmla="*/ 229398 w 3854161"/>
              <a:gd name="connsiteY6" fmla="*/ 2839018 h 2839018"/>
              <a:gd name="connsiteX7" fmla="*/ 151440 w 3854161"/>
              <a:gd name="connsiteY7" fmla="*/ 2677187 h 2839018"/>
              <a:gd name="connsiteX8" fmla="*/ 0 w 3854161"/>
              <a:gd name="connsiteY8" fmla="*/ 1927080 h 2839018"/>
              <a:gd name="connsiteX9" fmla="*/ 1730048 w 3854161"/>
              <a:gd name="connsiteY9" fmla="*/ 9948 h 28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54161" h="2839018">
                <a:moveTo>
                  <a:pt x="1927061" y="0"/>
                </a:moveTo>
                <a:lnTo>
                  <a:pt x="1927101" y="0"/>
                </a:lnTo>
                <a:lnTo>
                  <a:pt x="2124114" y="9948"/>
                </a:lnTo>
                <a:cubicBezTo>
                  <a:pt x="3095856" y="108634"/>
                  <a:pt x="3854161" y="929301"/>
                  <a:pt x="3854161" y="1927080"/>
                </a:cubicBezTo>
                <a:cubicBezTo>
                  <a:pt x="3854161" y="2193154"/>
                  <a:pt x="3800237" y="2446634"/>
                  <a:pt x="3702722" y="2677187"/>
                </a:cubicBezTo>
                <a:lnTo>
                  <a:pt x="3624763" y="2839018"/>
                </a:lnTo>
                <a:lnTo>
                  <a:pt x="229398" y="2839018"/>
                </a:lnTo>
                <a:lnTo>
                  <a:pt x="151440" y="2677187"/>
                </a:lnTo>
                <a:cubicBezTo>
                  <a:pt x="53924" y="2446634"/>
                  <a:pt x="0" y="2193154"/>
                  <a:pt x="0" y="1927080"/>
                </a:cubicBezTo>
                <a:cubicBezTo>
                  <a:pt x="0" y="929301"/>
                  <a:pt x="758305" y="108634"/>
                  <a:pt x="1730048" y="9948"/>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5760720" y="585216"/>
            <a:ext cx="5276088" cy="2276856"/>
          </a:xfrm>
        </p:spPr>
        <p:txBody>
          <a:bodyPr anchor="b"/>
          <a:lstStyle>
            <a:lvl1pPr algn="r">
              <a:defRPr sz="4800" b="1" cap="all" spc="400" baseline="0">
                <a:solidFill>
                  <a:schemeClr val="bg1"/>
                </a:solidFill>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sp>
        <p:nvSpPr>
          <p:cNvPr id="8" name="Graphic 32">
            <a:extLst>
              <a:ext uri="{FF2B5EF4-FFF2-40B4-BE49-F238E27FC236}">
                <a16:creationId xmlns:a16="http://schemas.microsoft.com/office/drawing/2014/main" id="{846CD0EA-B0AA-4845-81A5-4ADD7C58B12F}"/>
              </a:ext>
            </a:extLst>
          </p:cNvPr>
          <p:cNvSpPr/>
          <p:nvPr userDrawn="1"/>
        </p:nvSpPr>
        <p:spPr>
          <a:xfrm>
            <a:off x="7308967" y="3758003"/>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0" name="Graphic 33">
            <a:extLst>
              <a:ext uri="{FF2B5EF4-FFF2-40B4-BE49-F238E27FC236}">
                <a16:creationId xmlns:a16="http://schemas.microsoft.com/office/drawing/2014/main" id="{0E97A0CB-7CB1-47F0-BD48-EEECBAC39CD2}"/>
              </a:ext>
            </a:extLst>
          </p:cNvPr>
          <p:cNvSpPr/>
          <p:nvPr userDrawn="1"/>
        </p:nvSpPr>
        <p:spPr>
          <a:xfrm>
            <a:off x="7739023" y="662773"/>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12" name="Graphic 31">
            <a:extLst>
              <a:ext uri="{FF2B5EF4-FFF2-40B4-BE49-F238E27FC236}">
                <a16:creationId xmlns:a16="http://schemas.microsoft.com/office/drawing/2014/main" id="{477816C9-06CB-4BC5-B26B-6A2877BD941A}"/>
              </a:ext>
            </a:extLst>
          </p:cNvPr>
          <p:cNvSpPr/>
          <p:nvPr userDrawn="1"/>
        </p:nvSpPr>
        <p:spPr>
          <a:xfrm>
            <a:off x="10856485" y="582328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760720" y="3127248"/>
            <a:ext cx="5276088" cy="1124712"/>
          </a:xfrm>
        </p:spPr>
        <p:txBody>
          <a:bodyPr/>
          <a:lstStyle>
            <a:lvl1pPr marL="0" indent="0" algn="r">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01045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2910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8676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8059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775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r>
              <a:rPr lang="en-US" dirty="0"/>
              <a:t>9/3/20XX</a:t>
            </a:r>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D8DA9DAA-006C-4F4B-980E-E3DF019B24E2}" type="slidenum">
              <a:rPr lang="en-US" smtClean="0"/>
              <a:t>‹#›</a:t>
            </a:fld>
            <a:endParaRPr lang="en-US" dirty="0"/>
          </a:p>
        </p:txBody>
      </p:sp>
    </p:spTree>
    <p:extLst>
      <p:ext uri="{BB962C8B-B14F-4D97-AF65-F5344CB8AC3E}">
        <p14:creationId xmlns:p14="http://schemas.microsoft.com/office/powerpoint/2010/main" val="1999713800"/>
      </p:ext>
    </p:extLst>
  </p:cSld>
  <p:clrMap bg1="lt1" tx1="dk1" bg2="lt2" tx2="dk2" accent1="accent1" accent2="accent2" accent3="accent3" accent4="accent4" accent5="accent5" accent6="accent6" hlink="hlink" folHlink="folHlink"/>
  <p:sldLayoutIdLst>
    <p:sldLayoutId id="2147483697" r:id="rId1"/>
    <p:sldLayoutId id="2147483708" r:id="rId2"/>
    <p:sldLayoutId id="2147483717" r:id="rId3"/>
    <p:sldLayoutId id="2147483710" r:id="rId4"/>
    <p:sldLayoutId id="2147483709" r:id="rId5"/>
    <p:sldLayoutId id="2147483698" r:id="rId6"/>
    <p:sldLayoutId id="2147483713" r:id="rId7"/>
    <p:sldLayoutId id="2147483712" r:id="rId8"/>
    <p:sldLayoutId id="2147483700" r:id="rId9"/>
    <p:sldLayoutId id="2147483701" r:id="rId10"/>
    <p:sldLayoutId id="2147483716" r:id="rId11"/>
    <p:sldLayoutId id="2147483714" r:id="rId12"/>
    <p:sldLayoutId id="2147483715" r:id="rId13"/>
    <p:sldLayoutId id="2147483702" r:id="rId14"/>
    <p:sldLayoutId id="2147483703" r:id="rId15"/>
    <p:sldLayoutId id="2147483704" r:id="rId16"/>
    <p:sldLayoutId id="2147483705" r:id="rId17"/>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0.pn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hyperlink" Target="https://pixabay.com/en/you-finger-pointing-finger-smilli-2386968/" TargetMode="External"/><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9.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9968B-2619-4F71-AB00-4C493E120805}"/>
              </a:ext>
            </a:extLst>
          </p:cNvPr>
          <p:cNvSpPr>
            <a:spLocks noGrp="1"/>
          </p:cNvSpPr>
          <p:nvPr>
            <p:ph type="ctrTitle"/>
          </p:nvPr>
        </p:nvSpPr>
        <p:spPr>
          <a:xfrm>
            <a:off x="1298448" y="594359"/>
            <a:ext cx="6272784" cy="3274255"/>
          </a:xfrm>
        </p:spPr>
        <p:txBody>
          <a:bodyPr/>
          <a:lstStyle/>
          <a:p>
            <a:r>
              <a:rPr lang="en-US" dirty="0"/>
              <a:t>Work Experience 2026</a:t>
            </a:r>
            <a:br>
              <a:rPr lang="en-US" dirty="0"/>
            </a:br>
            <a:r>
              <a:rPr lang="en-US" dirty="0"/>
              <a:t>PART 1</a:t>
            </a:r>
          </a:p>
        </p:txBody>
      </p:sp>
      <p:sp>
        <p:nvSpPr>
          <p:cNvPr id="3" name="Subtitle 2">
            <a:extLst>
              <a:ext uri="{FF2B5EF4-FFF2-40B4-BE49-F238E27FC236}">
                <a16:creationId xmlns:a16="http://schemas.microsoft.com/office/drawing/2014/main" id="{A5F14073-9F68-4B7E-A576-26899D58C7A9}"/>
              </a:ext>
            </a:extLst>
          </p:cNvPr>
          <p:cNvSpPr>
            <a:spLocks noGrp="1"/>
          </p:cNvSpPr>
          <p:nvPr>
            <p:ph type="subTitle" idx="1"/>
          </p:nvPr>
        </p:nvSpPr>
        <p:spPr/>
        <p:txBody>
          <a:bodyPr/>
          <a:lstStyle/>
          <a:p>
            <a:r>
              <a:rPr lang="en-US" dirty="0"/>
              <a:t>Ash Green School</a:t>
            </a:r>
          </a:p>
          <a:p>
            <a:r>
              <a:rPr lang="en-US" dirty="0"/>
              <a:t>CEIAG</a:t>
            </a:r>
            <a:endParaRPr lang="en-US" sz="2000" dirty="0">
              <a:solidFill>
                <a:schemeClr val="bg1"/>
              </a:solidFill>
            </a:endParaRPr>
          </a:p>
          <a:p>
            <a:endParaRPr lang="en-US" dirty="0"/>
          </a:p>
        </p:txBody>
      </p:sp>
    </p:spTree>
    <p:extLst>
      <p:ext uri="{BB962C8B-B14F-4D97-AF65-F5344CB8AC3E}">
        <p14:creationId xmlns:p14="http://schemas.microsoft.com/office/powerpoint/2010/main" val="1147698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DBBC93-70DF-4E4E-98E3-08124185AB18}"/>
              </a:ext>
            </a:extLst>
          </p:cNvPr>
          <p:cNvSpPr>
            <a:spLocks noGrp="1"/>
          </p:cNvSpPr>
          <p:nvPr>
            <p:ph type="title"/>
          </p:nvPr>
        </p:nvSpPr>
        <p:spPr>
          <a:xfrm>
            <a:off x="4518811" y="611593"/>
            <a:ext cx="7009931" cy="1085322"/>
          </a:xfrm>
        </p:spPr>
        <p:txBody>
          <a:bodyPr/>
          <a:lstStyle/>
          <a:p>
            <a:r>
              <a:rPr lang="en-US" dirty="0"/>
              <a:t>Today- Part 1</a:t>
            </a:r>
          </a:p>
        </p:txBody>
      </p:sp>
      <p:sp>
        <p:nvSpPr>
          <p:cNvPr id="4" name="Text Placeholder 3">
            <a:extLst>
              <a:ext uri="{FF2B5EF4-FFF2-40B4-BE49-F238E27FC236}">
                <a16:creationId xmlns:a16="http://schemas.microsoft.com/office/drawing/2014/main" id="{65DE74E9-AA78-46C1-845A-0B72FA8AF35E}"/>
              </a:ext>
            </a:extLst>
          </p:cNvPr>
          <p:cNvSpPr>
            <a:spLocks noGrp="1"/>
          </p:cNvSpPr>
          <p:nvPr>
            <p:ph type="body" sz="quarter" idx="13"/>
          </p:nvPr>
        </p:nvSpPr>
        <p:spPr>
          <a:xfrm>
            <a:off x="5694870" y="2186471"/>
            <a:ext cx="5833872" cy="3118104"/>
          </a:xfrm>
        </p:spPr>
        <p:txBody>
          <a:bodyPr/>
          <a:lstStyle/>
          <a:p>
            <a:r>
              <a:rPr lang="en-US" dirty="0"/>
              <a:t>What is work experience &amp; why?</a:t>
            </a:r>
          </a:p>
          <a:p>
            <a:r>
              <a:rPr lang="en-US" dirty="0"/>
              <a:t>Expectations</a:t>
            </a:r>
          </a:p>
          <a:p>
            <a:r>
              <a:rPr lang="en-US" dirty="0"/>
              <a:t>Support</a:t>
            </a:r>
          </a:p>
          <a:p>
            <a:r>
              <a:rPr lang="en-US" dirty="0"/>
              <a:t>Other Key Information</a:t>
            </a:r>
          </a:p>
          <a:p>
            <a:r>
              <a:rPr lang="en-US" dirty="0"/>
              <a:t>Next Steps</a:t>
            </a:r>
          </a:p>
        </p:txBody>
      </p:sp>
      <p:pic>
        <p:nvPicPr>
          <p:cNvPr id="6" name="Picture Placeholder 5">
            <a:extLst>
              <a:ext uri="{FF2B5EF4-FFF2-40B4-BE49-F238E27FC236}">
                <a16:creationId xmlns:a16="http://schemas.microsoft.com/office/drawing/2014/main" id="{4642631A-6ABE-41EA-A308-9CF1230F1421}"/>
              </a:ext>
            </a:extLst>
          </p:cNvPr>
          <p:cNvPicPr>
            <a:picLocks noGrp="1" noChangeAspect="1"/>
          </p:cNvPicPr>
          <p:nvPr>
            <p:ph type="pic" sz="quarter" idx="14"/>
          </p:nvPr>
        </p:nvPicPr>
        <p:blipFill rotWithShape="1">
          <a:blip r:embed="rId2"/>
          <a:srcRect/>
          <a:stretch/>
        </p:blipFill>
        <p:spPr>
          <a:xfrm>
            <a:off x="1703202" y="1896193"/>
            <a:ext cx="3475468" cy="36300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Footer Placeholder 7">
            <a:extLst>
              <a:ext uri="{FF2B5EF4-FFF2-40B4-BE49-F238E27FC236}">
                <a16:creationId xmlns:a16="http://schemas.microsoft.com/office/drawing/2014/main" id="{AEEDFC2F-FF0A-4EC9-A0BB-0AA2B1E6BA4A}"/>
              </a:ext>
            </a:extLst>
          </p:cNvPr>
          <p:cNvSpPr>
            <a:spLocks noGrp="1"/>
          </p:cNvSpPr>
          <p:nvPr>
            <p:ph type="ftr" sz="quarter" idx="11"/>
          </p:nvPr>
        </p:nvSpPr>
        <p:spPr>
          <a:xfrm rot="16200000">
            <a:off x="-773536" y="1713631"/>
            <a:ext cx="3238714" cy="365125"/>
          </a:xfrm>
        </p:spPr>
        <p:txBody>
          <a:bodyPr/>
          <a:lstStyle/>
          <a:p>
            <a:r>
              <a:rPr lang="en-US" dirty="0"/>
              <a:t>Work experience Overview </a:t>
            </a:r>
          </a:p>
        </p:txBody>
      </p:sp>
    </p:spTree>
    <p:extLst>
      <p:ext uri="{BB962C8B-B14F-4D97-AF65-F5344CB8AC3E}">
        <p14:creationId xmlns:p14="http://schemas.microsoft.com/office/powerpoint/2010/main" val="1613598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379019" y="1073755"/>
            <a:ext cx="10184170" cy="1124014"/>
          </a:xfrm>
        </p:spPr>
        <p:txBody>
          <a:bodyPr>
            <a:normAutofit/>
          </a:bodyPr>
          <a:lstStyle/>
          <a:p>
            <a:r>
              <a:rPr lang="en-US" dirty="0"/>
              <a:t>What is Work Experience?</a:t>
            </a:r>
          </a:p>
        </p:txBody>
      </p:sp>
      <p:graphicFrame>
        <p:nvGraphicFramePr>
          <p:cNvPr id="6" name="Content Placeholder 2">
            <a:extLst>
              <a:ext uri="{FF2B5EF4-FFF2-40B4-BE49-F238E27FC236}">
                <a16:creationId xmlns:a16="http://schemas.microsoft.com/office/drawing/2014/main" id="{0146D580-2499-A072-4E62-A8F6FE05F929}"/>
              </a:ext>
            </a:extLst>
          </p:cNvPr>
          <p:cNvGraphicFramePr>
            <a:graphicFrameLocks noGrp="1"/>
          </p:cNvGraphicFramePr>
          <p:nvPr>
            <p:ph idx="1"/>
            <p:extLst>
              <p:ext uri="{D42A27DB-BD31-4B8C-83A1-F6EECF244321}">
                <p14:modId xmlns:p14="http://schemas.microsoft.com/office/powerpoint/2010/main" val="2050416680"/>
              </p:ext>
            </p:extLst>
          </p:nvPr>
        </p:nvGraphicFramePr>
        <p:xfrm>
          <a:off x="379019" y="2758638"/>
          <a:ext cx="6689996" cy="3346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Picture 11">
            <a:extLst>
              <a:ext uri="{FF2B5EF4-FFF2-40B4-BE49-F238E27FC236}">
                <a16:creationId xmlns:a16="http://schemas.microsoft.com/office/drawing/2014/main" id="{B147BCB1-6301-A841-B830-09574988C303}"/>
              </a:ext>
            </a:extLst>
          </p:cNvPr>
          <p:cNvPicPr>
            <a:picLocks noChangeAspect="1"/>
          </p:cNvPicPr>
          <p:nvPr/>
        </p:nvPicPr>
        <p:blipFill>
          <a:blip r:embed="rId7"/>
          <a:stretch>
            <a:fillRect/>
          </a:stretch>
        </p:blipFill>
        <p:spPr>
          <a:xfrm>
            <a:off x="7179798" y="2895119"/>
            <a:ext cx="4917579" cy="3073487"/>
          </a:xfrm>
          <a:prstGeom prst="rect">
            <a:avLst/>
          </a:prstGeom>
        </p:spPr>
      </p:pic>
    </p:spTree>
    <p:extLst>
      <p:ext uri="{BB962C8B-B14F-4D97-AF65-F5344CB8AC3E}">
        <p14:creationId xmlns:p14="http://schemas.microsoft.com/office/powerpoint/2010/main" val="365334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109F5-122A-4B9D-CFAB-8EE3267DE1A3}"/>
              </a:ext>
            </a:extLst>
          </p:cNvPr>
          <p:cNvSpPr>
            <a:spLocks noGrp="1"/>
          </p:cNvSpPr>
          <p:nvPr>
            <p:ph type="ctrTitle"/>
          </p:nvPr>
        </p:nvSpPr>
        <p:spPr>
          <a:xfrm>
            <a:off x="517281" y="1503484"/>
            <a:ext cx="11157438" cy="3851031"/>
          </a:xfrm>
        </p:spPr>
        <p:txBody>
          <a:bodyPr>
            <a:normAutofit fontScale="90000"/>
          </a:bodyPr>
          <a:lstStyle/>
          <a:p>
            <a:pPr>
              <a:lnSpc>
                <a:spcPct val="150000"/>
              </a:lnSpc>
              <a:spcBef>
                <a:spcPts val="600"/>
              </a:spcBef>
              <a:spcAft>
                <a:spcPts val="600"/>
              </a:spcAft>
            </a:pPr>
            <a:r>
              <a:rPr lang="en-GB" dirty="0"/>
              <a:t>Monday 27</a:t>
            </a:r>
            <a:r>
              <a:rPr lang="en-GB" baseline="30000" dirty="0"/>
              <a:t>th</a:t>
            </a:r>
            <a:r>
              <a:rPr lang="en-GB" dirty="0"/>
              <a:t> April </a:t>
            </a:r>
            <a:br>
              <a:rPr lang="en-GB" dirty="0"/>
            </a:br>
            <a:r>
              <a:rPr lang="en-GB" dirty="0"/>
              <a:t>–</a:t>
            </a:r>
            <a:br>
              <a:rPr lang="en-GB" dirty="0"/>
            </a:br>
            <a:r>
              <a:rPr lang="en-GB" dirty="0"/>
              <a:t> Friday 1</a:t>
            </a:r>
            <a:r>
              <a:rPr lang="en-GB" baseline="30000" dirty="0"/>
              <a:t>st</a:t>
            </a:r>
            <a:r>
              <a:rPr lang="en-GB" dirty="0"/>
              <a:t> May 2026</a:t>
            </a:r>
          </a:p>
        </p:txBody>
      </p:sp>
      <p:sp>
        <p:nvSpPr>
          <p:cNvPr id="3" name="Subtitle 2">
            <a:extLst>
              <a:ext uri="{FF2B5EF4-FFF2-40B4-BE49-F238E27FC236}">
                <a16:creationId xmlns:a16="http://schemas.microsoft.com/office/drawing/2014/main" id="{ED97273E-B445-5AA4-8F17-FBC2E138D439}"/>
              </a:ext>
            </a:extLst>
          </p:cNvPr>
          <p:cNvSpPr>
            <a:spLocks noGrp="1"/>
          </p:cNvSpPr>
          <p:nvPr>
            <p:ph type="subTitle" idx="1"/>
          </p:nvPr>
        </p:nvSpPr>
        <p:spPr>
          <a:xfrm>
            <a:off x="1367204" y="457199"/>
            <a:ext cx="9144000" cy="852855"/>
          </a:xfrm>
        </p:spPr>
        <p:txBody>
          <a:bodyPr>
            <a:normAutofit/>
          </a:bodyPr>
          <a:lstStyle/>
          <a:p>
            <a:r>
              <a:rPr lang="en-GB" sz="3600" dirty="0"/>
              <a:t>Dates: </a:t>
            </a:r>
          </a:p>
        </p:txBody>
      </p:sp>
    </p:spTree>
    <p:extLst>
      <p:ext uri="{BB962C8B-B14F-4D97-AF65-F5344CB8AC3E}">
        <p14:creationId xmlns:p14="http://schemas.microsoft.com/office/powerpoint/2010/main" val="3454432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2B1DD-69A2-B639-38BF-FB1B3F5FE13B}"/>
              </a:ext>
            </a:extLst>
          </p:cNvPr>
          <p:cNvSpPr>
            <a:spLocks noGrp="1"/>
          </p:cNvSpPr>
          <p:nvPr>
            <p:ph type="title"/>
          </p:nvPr>
        </p:nvSpPr>
        <p:spPr/>
        <p:txBody>
          <a:bodyPr/>
          <a:lstStyle/>
          <a:p>
            <a:r>
              <a:rPr lang="en-GB" dirty="0"/>
              <a:t>Why? </a:t>
            </a:r>
          </a:p>
        </p:txBody>
      </p:sp>
      <p:sp>
        <p:nvSpPr>
          <p:cNvPr id="5" name="Rectangle: Diagonal Corners Rounded 4">
            <a:extLst>
              <a:ext uri="{FF2B5EF4-FFF2-40B4-BE49-F238E27FC236}">
                <a16:creationId xmlns:a16="http://schemas.microsoft.com/office/drawing/2014/main" id="{56EA8A28-809D-247C-E57D-1AFE12111681}"/>
              </a:ext>
            </a:extLst>
          </p:cNvPr>
          <p:cNvSpPr/>
          <p:nvPr/>
        </p:nvSpPr>
        <p:spPr>
          <a:xfrm>
            <a:off x="838200" y="1620256"/>
            <a:ext cx="6065241" cy="922789"/>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31% of young people</a:t>
            </a:r>
            <a:r>
              <a:rPr lang="en-GB" dirty="0"/>
              <a:t> said work experience improved their confidence and self-belief, rising to </a:t>
            </a:r>
            <a:r>
              <a:rPr lang="en-GB" b="1" dirty="0"/>
              <a:t>55% among older age groups </a:t>
            </a:r>
            <a:r>
              <a:rPr lang="en-GB" dirty="0"/>
              <a:t>(CDI)</a:t>
            </a:r>
            <a:endParaRPr lang="en-GB" sz="1400" dirty="0"/>
          </a:p>
        </p:txBody>
      </p:sp>
      <p:sp>
        <p:nvSpPr>
          <p:cNvPr id="6" name="Rectangle: Diagonal Corners Rounded 5">
            <a:extLst>
              <a:ext uri="{FF2B5EF4-FFF2-40B4-BE49-F238E27FC236}">
                <a16:creationId xmlns:a16="http://schemas.microsoft.com/office/drawing/2014/main" id="{41F0E831-7A42-C7FF-27CD-FCBF8B6CA58C}"/>
              </a:ext>
            </a:extLst>
          </p:cNvPr>
          <p:cNvSpPr/>
          <p:nvPr/>
        </p:nvSpPr>
        <p:spPr>
          <a:xfrm>
            <a:off x="5257800" y="2723080"/>
            <a:ext cx="6584659" cy="922789"/>
          </a:xfrm>
          <a:prstGeom prst="round2Diag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1600" dirty="0"/>
              <a:t>Young people are three times more likely to be unemployed than the rest of the population.</a:t>
            </a:r>
          </a:p>
          <a:p>
            <a:pPr algn="ctr"/>
            <a:r>
              <a:rPr lang="en-GB" sz="1600" dirty="0"/>
              <a:t>(Careers and Enterprise Company)</a:t>
            </a:r>
          </a:p>
        </p:txBody>
      </p:sp>
      <p:sp>
        <p:nvSpPr>
          <p:cNvPr id="7" name="Rectangle: Diagonal Corners Rounded 6">
            <a:extLst>
              <a:ext uri="{FF2B5EF4-FFF2-40B4-BE49-F238E27FC236}">
                <a16:creationId xmlns:a16="http://schemas.microsoft.com/office/drawing/2014/main" id="{F4119B37-B593-B72A-4C7D-0B1B730294BB}"/>
              </a:ext>
            </a:extLst>
          </p:cNvPr>
          <p:cNvSpPr/>
          <p:nvPr/>
        </p:nvSpPr>
        <p:spPr>
          <a:xfrm>
            <a:off x="838200" y="3825905"/>
            <a:ext cx="6308521" cy="1238464"/>
          </a:xfrm>
          <a:prstGeom prst="round2Diag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Work experience </a:t>
            </a:r>
            <a:r>
              <a:rPr lang="en-GB" b="1" dirty="0"/>
              <a:t>reduces the likelihood of being NEET</a:t>
            </a:r>
            <a:r>
              <a:rPr lang="en-GB" dirty="0"/>
              <a:t> (Not in Education, Employment or Training) from </a:t>
            </a:r>
            <a:r>
              <a:rPr lang="en-GB" b="1" dirty="0"/>
              <a:t>11% to 7%</a:t>
            </a:r>
            <a:r>
              <a:rPr lang="en-GB" sz="1400" b="1" dirty="0"/>
              <a:t> </a:t>
            </a:r>
            <a:r>
              <a:rPr lang="en-GB" dirty="0"/>
              <a:t>(CDI)</a:t>
            </a:r>
            <a:endParaRPr lang="en-GB" sz="1400" dirty="0"/>
          </a:p>
        </p:txBody>
      </p:sp>
      <p:sp>
        <p:nvSpPr>
          <p:cNvPr id="11" name="Rectangle: Diagonal Corners Rounded 10">
            <a:extLst>
              <a:ext uri="{FF2B5EF4-FFF2-40B4-BE49-F238E27FC236}">
                <a16:creationId xmlns:a16="http://schemas.microsoft.com/office/drawing/2014/main" id="{98D08970-84F6-7C35-8BD6-1A186FD41FB3}"/>
              </a:ext>
            </a:extLst>
          </p:cNvPr>
          <p:cNvSpPr/>
          <p:nvPr/>
        </p:nvSpPr>
        <p:spPr>
          <a:xfrm>
            <a:off x="3701562" y="5254412"/>
            <a:ext cx="8140897" cy="1238463"/>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bg1"/>
                </a:solidFill>
                <a:latin typeface="Aptos" panose="020B0004020202020204" pitchFamily="34" charset="0"/>
              </a:rPr>
              <a:t>A YouGov poll of 2,000 young adults</a:t>
            </a:r>
            <a:r>
              <a:rPr lang="en-GB" dirty="0">
                <a:solidFill>
                  <a:schemeClr val="bg1"/>
                </a:solidFill>
                <a:latin typeface="Aptos" panose="020B0004020202020204" pitchFamily="34" charset="0"/>
              </a:rPr>
              <a:t> found that:</a:t>
            </a:r>
          </a:p>
          <a:p>
            <a:r>
              <a:rPr lang="en-GB" dirty="0">
                <a:solidFill>
                  <a:schemeClr val="bg1"/>
                </a:solidFill>
                <a:latin typeface="Aptos" panose="020B0004020202020204" pitchFamily="34" charset="0"/>
              </a:rPr>
              <a:t>Those who completed work experience reported a </a:t>
            </a:r>
            <a:r>
              <a:rPr lang="en-GB" b="1" dirty="0">
                <a:solidFill>
                  <a:schemeClr val="bg1"/>
                </a:solidFill>
                <a:latin typeface="Aptos" panose="020B0004020202020204" pitchFamily="34" charset="0"/>
              </a:rPr>
              <a:t>3.4% higher average wage</a:t>
            </a:r>
            <a:r>
              <a:rPr lang="en-GB" dirty="0">
                <a:solidFill>
                  <a:schemeClr val="bg1"/>
                </a:solidFill>
                <a:latin typeface="Aptos" panose="020B0004020202020204" pitchFamily="34" charset="0"/>
              </a:rPr>
              <a:t>, equivalent to </a:t>
            </a:r>
            <a:r>
              <a:rPr lang="en-GB" b="1" dirty="0">
                <a:solidFill>
                  <a:schemeClr val="bg1"/>
                </a:solidFill>
                <a:latin typeface="Aptos" panose="020B0004020202020204" pitchFamily="34" charset="0"/>
              </a:rPr>
              <a:t>£1,088 more per year</a:t>
            </a:r>
            <a:r>
              <a:rPr lang="en-GB" dirty="0">
                <a:solidFill>
                  <a:schemeClr val="bg1"/>
                </a:solidFill>
                <a:latin typeface="Aptos" panose="020B0004020202020204" pitchFamily="34" charset="0"/>
              </a:rPr>
              <a:t> based on a £32k salary.</a:t>
            </a:r>
          </a:p>
        </p:txBody>
      </p:sp>
    </p:spTree>
    <p:extLst>
      <p:ext uri="{BB962C8B-B14F-4D97-AF65-F5344CB8AC3E}">
        <p14:creationId xmlns:p14="http://schemas.microsoft.com/office/powerpoint/2010/main" val="250363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B9A0C-6EB0-0514-5435-7986379D1745}"/>
              </a:ext>
            </a:extLst>
          </p:cNvPr>
          <p:cNvSpPr>
            <a:spLocks noGrp="1"/>
          </p:cNvSpPr>
          <p:nvPr>
            <p:ph type="title"/>
          </p:nvPr>
        </p:nvSpPr>
        <p:spPr>
          <a:xfrm>
            <a:off x="839786" y="224624"/>
            <a:ext cx="9425346" cy="783203"/>
          </a:xfrm>
        </p:spPr>
        <p:txBody>
          <a:bodyPr anchor="b">
            <a:normAutofit/>
          </a:bodyPr>
          <a:lstStyle/>
          <a:p>
            <a:r>
              <a:rPr lang="en-GB" sz="4800" dirty="0"/>
              <a:t>Work Experience Offers…</a:t>
            </a:r>
          </a:p>
        </p:txBody>
      </p:sp>
      <p:pic>
        <p:nvPicPr>
          <p:cNvPr id="5" name="Picture 4" descr="A group of people standing next to a word&#10;&#10;Description automatically generated">
            <a:extLst>
              <a:ext uri="{FF2B5EF4-FFF2-40B4-BE49-F238E27FC236}">
                <a16:creationId xmlns:a16="http://schemas.microsoft.com/office/drawing/2014/main" id="{E5B6EA7A-5894-973E-F3D7-2984F1DB37DF}"/>
              </a:ext>
            </a:extLst>
          </p:cNvPr>
          <p:cNvPicPr>
            <a:picLocks noChangeAspect="1"/>
          </p:cNvPicPr>
          <p:nvPr/>
        </p:nvPicPr>
        <p:blipFill rotWithShape="1">
          <a:blip r:embed="rId2"/>
          <a:srcRect l="7798" t="11804" r="5245" b="10129"/>
          <a:stretch/>
        </p:blipFill>
        <p:spPr>
          <a:xfrm>
            <a:off x="4781005" y="5180821"/>
            <a:ext cx="3407690" cy="1529674"/>
          </a:xfrm>
          <a:prstGeom prst="rect">
            <a:avLst/>
          </a:prstGeom>
          <a:noFill/>
        </p:spPr>
      </p:pic>
      <p:sp>
        <p:nvSpPr>
          <p:cNvPr id="3" name="Content Placeholder 2">
            <a:extLst>
              <a:ext uri="{FF2B5EF4-FFF2-40B4-BE49-F238E27FC236}">
                <a16:creationId xmlns:a16="http://schemas.microsoft.com/office/drawing/2014/main" id="{8CD04655-D0F7-6BCA-DD5A-66F976D6365C}"/>
              </a:ext>
            </a:extLst>
          </p:cNvPr>
          <p:cNvSpPr>
            <a:spLocks noGrp="1"/>
          </p:cNvSpPr>
          <p:nvPr>
            <p:ph type="body" sz="half" idx="2"/>
          </p:nvPr>
        </p:nvSpPr>
        <p:spPr>
          <a:xfrm>
            <a:off x="839786" y="1421296"/>
            <a:ext cx="11182585" cy="4820478"/>
          </a:xfrm>
        </p:spPr>
        <p:txBody>
          <a:bodyPr>
            <a:normAutofit/>
          </a:bodyPr>
          <a:lstStyle/>
          <a:p>
            <a:pPr marL="285750" indent="-285750">
              <a:buFont typeface="Arial" panose="020B0604020202020204" pitchFamily="34" charset="0"/>
              <a:buChar char="•"/>
            </a:pPr>
            <a:r>
              <a:rPr lang="en-US" sz="2200" dirty="0"/>
              <a:t>Opportunity to </a:t>
            </a:r>
            <a:r>
              <a:rPr lang="en-US" sz="2200" b="1" dirty="0"/>
              <a:t>test a career idea- </a:t>
            </a:r>
            <a:r>
              <a:rPr lang="en-US" sz="2200" dirty="0"/>
              <a:t>before committing to courses/training.</a:t>
            </a:r>
          </a:p>
          <a:p>
            <a:pPr marL="285750" indent="-285750">
              <a:buFont typeface="Arial" panose="020B0604020202020204" pitchFamily="34" charset="0"/>
              <a:buChar char="•"/>
            </a:pPr>
            <a:r>
              <a:rPr lang="en-US" sz="2200" dirty="0"/>
              <a:t>A chance to </a:t>
            </a:r>
            <a:r>
              <a:rPr lang="en-US" sz="2200" b="1" dirty="0"/>
              <a:t>engage &amp; interact </a:t>
            </a:r>
            <a:r>
              <a:rPr lang="en-US" sz="2200" dirty="0"/>
              <a:t>with people outside of your normal remit- we all have to do this!</a:t>
            </a:r>
          </a:p>
          <a:p>
            <a:pPr marL="285750" indent="-285750">
              <a:buFont typeface="Arial" panose="020B0604020202020204" pitchFamily="34" charset="0"/>
              <a:buChar char="•"/>
            </a:pPr>
            <a:r>
              <a:rPr lang="en-US" sz="2200" dirty="0"/>
              <a:t>Something to </a:t>
            </a:r>
            <a:r>
              <a:rPr lang="en-US" sz="2200" b="1" dirty="0"/>
              <a:t>write on your CV &amp; support future</a:t>
            </a:r>
            <a:r>
              <a:rPr lang="en-US" sz="2200" dirty="0"/>
              <a:t> course/apprenticeship applications- this could make all the difference.</a:t>
            </a:r>
          </a:p>
          <a:p>
            <a:pPr marL="285750" indent="-285750">
              <a:buFont typeface="Arial" panose="020B0604020202020204" pitchFamily="34" charset="0"/>
              <a:buChar char="•"/>
            </a:pPr>
            <a:r>
              <a:rPr lang="en-US" sz="2200" dirty="0"/>
              <a:t>Experience of </a:t>
            </a:r>
            <a:r>
              <a:rPr lang="en-US" sz="2200" b="1" dirty="0"/>
              <a:t>the working world.</a:t>
            </a:r>
          </a:p>
          <a:p>
            <a:pPr marL="285750" indent="-285750">
              <a:buFont typeface="Arial" panose="020B0604020202020204" pitchFamily="34" charset="0"/>
              <a:buChar char="•"/>
            </a:pPr>
            <a:r>
              <a:rPr lang="en-US" sz="2200" b="1" dirty="0"/>
              <a:t>Make connections </a:t>
            </a:r>
            <a:r>
              <a:rPr lang="en-US" sz="2200" dirty="0"/>
              <a:t>for future employment/support.</a:t>
            </a:r>
          </a:p>
          <a:p>
            <a:pPr marL="285750" indent="-285750">
              <a:buFont typeface="Arial" panose="020B0604020202020204" pitchFamily="34" charset="0"/>
              <a:buChar char="•"/>
            </a:pPr>
            <a:r>
              <a:rPr lang="en-US" sz="2200" dirty="0"/>
              <a:t>Potential </a:t>
            </a:r>
            <a:r>
              <a:rPr lang="en-US" sz="2200" b="1" dirty="0"/>
              <a:t>reference.</a:t>
            </a:r>
          </a:p>
          <a:p>
            <a:pPr marL="285750" indent="-285750">
              <a:buFont typeface="Arial" panose="020B0604020202020204" pitchFamily="34" charset="0"/>
              <a:buChar char="•"/>
            </a:pPr>
            <a:r>
              <a:rPr lang="en-US" sz="2200" dirty="0"/>
              <a:t>A chance to be </a:t>
            </a:r>
            <a:r>
              <a:rPr lang="en-US" sz="2200" b="1" dirty="0"/>
              <a:t>independent &amp; take responsibility.</a:t>
            </a:r>
          </a:p>
          <a:p>
            <a:endParaRPr lang="en-GB" sz="1500" dirty="0"/>
          </a:p>
        </p:txBody>
      </p:sp>
    </p:spTree>
    <p:extLst>
      <p:ext uri="{BB962C8B-B14F-4D97-AF65-F5344CB8AC3E}">
        <p14:creationId xmlns:p14="http://schemas.microsoft.com/office/powerpoint/2010/main" val="2544982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2FB0B-15EC-453B-BC9B-69AD35DDCEA3}"/>
              </a:ext>
            </a:extLst>
          </p:cNvPr>
          <p:cNvSpPr>
            <a:spLocks noGrp="1"/>
          </p:cNvSpPr>
          <p:nvPr>
            <p:ph type="ctrTitle"/>
          </p:nvPr>
        </p:nvSpPr>
        <p:spPr>
          <a:xfrm>
            <a:off x="1527048" y="1357532"/>
            <a:ext cx="9144000" cy="2340864"/>
          </a:xfrm>
        </p:spPr>
        <p:txBody>
          <a:bodyPr/>
          <a:lstStyle/>
          <a:p>
            <a:r>
              <a:rPr lang="en-US" dirty="0"/>
              <a:t>What is expected of students?</a:t>
            </a:r>
          </a:p>
        </p:txBody>
      </p:sp>
      <p:sp>
        <p:nvSpPr>
          <p:cNvPr id="3" name="Subtitle 2">
            <a:extLst>
              <a:ext uri="{FF2B5EF4-FFF2-40B4-BE49-F238E27FC236}">
                <a16:creationId xmlns:a16="http://schemas.microsoft.com/office/drawing/2014/main" id="{05408798-0DB3-46BF-880E-7BB904D700F6}"/>
              </a:ext>
            </a:extLst>
          </p:cNvPr>
          <p:cNvSpPr>
            <a:spLocks noGrp="1"/>
          </p:cNvSpPr>
          <p:nvPr>
            <p:ph type="subTitle" idx="1"/>
          </p:nvPr>
        </p:nvSpPr>
        <p:spPr/>
        <p:txBody>
          <a:bodyPr/>
          <a:lstStyle/>
          <a:p>
            <a:r>
              <a:rPr lang="en-US" dirty="0"/>
              <a:t>Work Experience 2026</a:t>
            </a:r>
          </a:p>
        </p:txBody>
      </p:sp>
    </p:spTree>
    <p:extLst>
      <p:ext uri="{BB962C8B-B14F-4D97-AF65-F5344CB8AC3E}">
        <p14:creationId xmlns:p14="http://schemas.microsoft.com/office/powerpoint/2010/main" val="2227882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91AF1-5AB9-B245-0234-9C25820B9092}"/>
              </a:ext>
            </a:extLst>
          </p:cNvPr>
          <p:cNvSpPr>
            <a:spLocks noGrp="1"/>
          </p:cNvSpPr>
          <p:nvPr>
            <p:ph type="title"/>
          </p:nvPr>
        </p:nvSpPr>
        <p:spPr>
          <a:xfrm>
            <a:off x="838200" y="365125"/>
            <a:ext cx="10515600" cy="1325563"/>
          </a:xfrm>
        </p:spPr>
        <p:txBody>
          <a:bodyPr anchor="ctr">
            <a:normAutofit/>
          </a:bodyPr>
          <a:lstStyle/>
          <a:p>
            <a:r>
              <a:rPr lang="en-GB" dirty="0"/>
              <a:t>What you will need to do …</a:t>
            </a:r>
          </a:p>
        </p:txBody>
      </p:sp>
      <p:sp>
        <p:nvSpPr>
          <p:cNvPr id="3" name="Content Placeholder 2">
            <a:extLst>
              <a:ext uri="{FF2B5EF4-FFF2-40B4-BE49-F238E27FC236}">
                <a16:creationId xmlns:a16="http://schemas.microsoft.com/office/drawing/2014/main" id="{03AB97D5-47ED-5599-DC7E-7EDE8CE74D02}"/>
              </a:ext>
            </a:extLst>
          </p:cNvPr>
          <p:cNvSpPr>
            <a:spLocks noGrp="1"/>
          </p:cNvSpPr>
          <p:nvPr>
            <p:ph sz="half" idx="1"/>
          </p:nvPr>
        </p:nvSpPr>
        <p:spPr>
          <a:xfrm>
            <a:off x="838201" y="1690688"/>
            <a:ext cx="7030914" cy="4802187"/>
          </a:xfrm>
        </p:spPr>
        <p:txBody>
          <a:bodyPr>
            <a:normAutofit fontScale="92500"/>
          </a:bodyPr>
          <a:lstStyle/>
          <a:p>
            <a:pPr>
              <a:lnSpc>
                <a:spcPct val="120000"/>
              </a:lnSpc>
              <a:spcAft>
                <a:spcPts val="1000"/>
              </a:spcAft>
            </a:pPr>
            <a:r>
              <a:rPr lang="en-GB" sz="2200" b="1" dirty="0"/>
              <a:t>You</a:t>
            </a:r>
            <a:r>
              <a:rPr lang="en-GB" sz="2200" dirty="0"/>
              <a:t> will be expected to </a:t>
            </a:r>
            <a:r>
              <a:rPr lang="en-GB" sz="2200" b="1" dirty="0"/>
              <a:t>find &amp; secure </a:t>
            </a:r>
            <a:r>
              <a:rPr lang="en-GB" sz="2200" dirty="0"/>
              <a:t>a placement.</a:t>
            </a:r>
          </a:p>
          <a:p>
            <a:pPr lvl="1">
              <a:lnSpc>
                <a:spcPct val="120000"/>
              </a:lnSpc>
              <a:spcBef>
                <a:spcPts val="1000"/>
              </a:spcBef>
              <a:spcAft>
                <a:spcPts val="1000"/>
              </a:spcAft>
              <a:buClr>
                <a:schemeClr val="accent3">
                  <a:lumMod val="75000"/>
                </a:schemeClr>
              </a:buClr>
            </a:pPr>
            <a:r>
              <a:rPr lang="en-GB" sz="2200" dirty="0"/>
              <a:t>This will involve contacting local employers and enquiring about opportunities.</a:t>
            </a:r>
          </a:p>
          <a:p>
            <a:pPr marL="457200" lvl="1" indent="0">
              <a:lnSpc>
                <a:spcPct val="120000"/>
              </a:lnSpc>
              <a:spcBef>
                <a:spcPts val="1000"/>
              </a:spcBef>
              <a:spcAft>
                <a:spcPts val="1000"/>
              </a:spcAft>
              <a:buClr>
                <a:schemeClr val="accent3">
                  <a:lumMod val="75000"/>
                </a:schemeClr>
              </a:buClr>
              <a:buNone/>
            </a:pPr>
            <a:endParaRPr lang="en-GB" sz="2200" dirty="0"/>
          </a:p>
          <a:p>
            <a:pPr>
              <a:lnSpc>
                <a:spcPct val="120000"/>
              </a:lnSpc>
              <a:spcAft>
                <a:spcPts val="1000"/>
              </a:spcAft>
            </a:pPr>
            <a:r>
              <a:rPr lang="en-GB" sz="2200" dirty="0"/>
              <a:t>Once the employer has agreed to host you:</a:t>
            </a:r>
          </a:p>
          <a:p>
            <a:pPr lvl="1">
              <a:lnSpc>
                <a:spcPct val="120000"/>
              </a:lnSpc>
              <a:spcBef>
                <a:spcPts val="1000"/>
              </a:spcBef>
              <a:spcAft>
                <a:spcPts val="1000"/>
              </a:spcAft>
              <a:buClr>
                <a:schemeClr val="accent1">
                  <a:lumMod val="75000"/>
                </a:schemeClr>
              </a:buClr>
            </a:pPr>
            <a:r>
              <a:rPr lang="en-GB" sz="2200" dirty="0"/>
              <a:t>You will need to gather key information.</a:t>
            </a:r>
          </a:p>
          <a:p>
            <a:pPr lvl="1">
              <a:lnSpc>
                <a:spcPct val="120000"/>
              </a:lnSpc>
              <a:spcBef>
                <a:spcPts val="1000"/>
              </a:spcBef>
              <a:spcAft>
                <a:spcPts val="1000"/>
              </a:spcAft>
              <a:buClr>
                <a:schemeClr val="accent1">
                  <a:lumMod val="75000"/>
                </a:schemeClr>
              </a:buClr>
            </a:pPr>
            <a:r>
              <a:rPr lang="en-GB" sz="2200" dirty="0"/>
              <a:t>Submit these details on the placements tool (Unifrog)- </a:t>
            </a:r>
            <a:r>
              <a:rPr lang="en-GB" sz="2200" dirty="0">
                <a:solidFill>
                  <a:srgbClr val="00B0F0"/>
                </a:solidFill>
              </a:rPr>
              <a:t>more guidance in the next presentation</a:t>
            </a:r>
          </a:p>
          <a:p>
            <a:pPr marL="0" indent="0">
              <a:buNone/>
            </a:pPr>
            <a:endParaRPr lang="en-GB" sz="2200" dirty="0"/>
          </a:p>
        </p:txBody>
      </p:sp>
      <p:pic>
        <p:nvPicPr>
          <p:cNvPr id="6" name="Picture 5" descr="A cartoon character with a thumbs up&#10;&#10;Description automatically generated">
            <a:extLst>
              <a:ext uri="{FF2B5EF4-FFF2-40B4-BE49-F238E27FC236}">
                <a16:creationId xmlns:a16="http://schemas.microsoft.com/office/drawing/2014/main" id="{7A1E0CF5-7482-09A5-1C5C-41E87166A78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414021" y="2545379"/>
            <a:ext cx="4553712" cy="3631584"/>
          </a:xfrm>
          <a:prstGeom prst="rect">
            <a:avLst/>
          </a:prstGeom>
          <a:noFill/>
        </p:spPr>
      </p:pic>
      <p:sp>
        <p:nvSpPr>
          <p:cNvPr id="4" name="Slide Number Placeholder 3" hidden="1">
            <a:extLst>
              <a:ext uri="{FF2B5EF4-FFF2-40B4-BE49-F238E27FC236}">
                <a16:creationId xmlns:a16="http://schemas.microsoft.com/office/drawing/2014/main" id="{5384DCB7-2737-C7AD-E903-D0E017827DF1}"/>
              </a:ext>
            </a:extLst>
          </p:cNvPr>
          <p:cNvSpPr>
            <a:spLocks noGrp="1"/>
          </p:cNvSpPr>
          <p:nvPr>
            <p:ph type="sldNum" sz="quarter" idx="4294967295"/>
          </p:nvPr>
        </p:nvSpPr>
        <p:spPr>
          <a:xfrm>
            <a:off x="8610600" y="6356350"/>
            <a:ext cx="2743200" cy="365125"/>
          </a:xfrm>
        </p:spPr>
        <p:txBody>
          <a:bodyPr/>
          <a:lstStyle/>
          <a:p>
            <a:pPr>
              <a:spcAft>
                <a:spcPts val="600"/>
              </a:spcAft>
            </a:pPr>
            <a:fld id="{D8DA9DAA-006C-4F4B-980E-E3DF019B24E2}" type="slidenum">
              <a:rPr lang="en-US" smtClean="0"/>
              <a:pPr>
                <a:spcAft>
                  <a:spcPts val="600"/>
                </a:spcAft>
              </a:pPr>
              <a:t>8</a:t>
            </a:fld>
            <a:endParaRPr lang="en-US"/>
          </a:p>
        </p:txBody>
      </p:sp>
    </p:spTree>
    <p:extLst>
      <p:ext uri="{BB962C8B-B14F-4D97-AF65-F5344CB8AC3E}">
        <p14:creationId xmlns:p14="http://schemas.microsoft.com/office/powerpoint/2010/main" val="2916533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223E4-67EA-3206-54D7-7C121094ADD8}"/>
              </a:ext>
            </a:extLst>
          </p:cNvPr>
          <p:cNvSpPr>
            <a:spLocks noGrp="1"/>
          </p:cNvSpPr>
          <p:nvPr>
            <p:ph type="title"/>
          </p:nvPr>
        </p:nvSpPr>
        <p:spPr>
          <a:xfrm>
            <a:off x="838200" y="125867"/>
            <a:ext cx="10515600" cy="951820"/>
          </a:xfrm>
        </p:spPr>
        <p:txBody>
          <a:bodyPr anchor="ctr">
            <a:normAutofit/>
          </a:bodyPr>
          <a:lstStyle/>
          <a:p>
            <a:r>
              <a:rPr lang="en-GB" dirty="0"/>
              <a:t>Support Available</a:t>
            </a:r>
          </a:p>
        </p:txBody>
      </p:sp>
      <p:sp>
        <p:nvSpPr>
          <p:cNvPr id="3" name="Content Placeholder 2">
            <a:extLst>
              <a:ext uri="{FF2B5EF4-FFF2-40B4-BE49-F238E27FC236}">
                <a16:creationId xmlns:a16="http://schemas.microsoft.com/office/drawing/2014/main" id="{366496FE-D560-730B-647D-CFDED257D2DF}"/>
              </a:ext>
            </a:extLst>
          </p:cNvPr>
          <p:cNvSpPr>
            <a:spLocks noGrp="1"/>
          </p:cNvSpPr>
          <p:nvPr>
            <p:ph sz="half" idx="1"/>
          </p:nvPr>
        </p:nvSpPr>
        <p:spPr>
          <a:xfrm>
            <a:off x="838200" y="1230086"/>
            <a:ext cx="6433038" cy="5502047"/>
          </a:xfrm>
        </p:spPr>
        <p:txBody>
          <a:bodyPr>
            <a:normAutofit/>
          </a:bodyPr>
          <a:lstStyle/>
          <a:p>
            <a:pPr marL="0" indent="0">
              <a:spcAft>
                <a:spcPts val="600"/>
              </a:spcAft>
              <a:buNone/>
            </a:pPr>
            <a:r>
              <a:rPr lang="en-GB" sz="2000" dirty="0"/>
              <a:t>To help, you will receive the following support:</a:t>
            </a:r>
          </a:p>
          <a:p>
            <a:pPr marL="0" indent="0">
              <a:spcAft>
                <a:spcPts val="600"/>
              </a:spcAft>
              <a:buNone/>
            </a:pPr>
            <a:endParaRPr lang="en-GB" sz="500" dirty="0"/>
          </a:p>
          <a:p>
            <a:pPr indent="-288000">
              <a:lnSpc>
                <a:spcPct val="100000"/>
              </a:lnSpc>
              <a:spcAft>
                <a:spcPts val="1200"/>
              </a:spcAft>
              <a:buBlip>
                <a:blip r:embed="rId2">
                  <a:extLst>
                    <a:ext uri="{96DAC541-7B7A-43D3-8B79-37D633B846F1}">
                      <asvg:svgBlip xmlns:asvg="http://schemas.microsoft.com/office/drawing/2016/SVG/main" r:embed="rId3"/>
                    </a:ext>
                  </a:extLst>
                </a:blip>
              </a:buBlip>
            </a:pPr>
            <a:r>
              <a:rPr lang="en-GB" sz="2000" dirty="0"/>
              <a:t>Student guides- detailing all the key information needed.</a:t>
            </a:r>
          </a:p>
          <a:p>
            <a:pPr indent="-288000">
              <a:lnSpc>
                <a:spcPct val="100000"/>
              </a:lnSpc>
              <a:spcAft>
                <a:spcPts val="1200"/>
              </a:spcAft>
              <a:buBlip>
                <a:blip r:embed="rId2">
                  <a:extLst>
                    <a:ext uri="{96DAC541-7B7A-43D3-8B79-37D633B846F1}">
                      <asvg:svgBlip xmlns:asvg="http://schemas.microsoft.com/office/drawing/2016/SVG/main" r:embed="rId3"/>
                    </a:ext>
                  </a:extLst>
                </a:blip>
              </a:buBlip>
            </a:pPr>
            <a:r>
              <a:rPr lang="en-GB" sz="2000" dirty="0"/>
              <a:t>Tutor activities- containing hints &amp; tips </a:t>
            </a:r>
          </a:p>
          <a:p>
            <a:pPr indent="-288000">
              <a:lnSpc>
                <a:spcPct val="100000"/>
              </a:lnSpc>
              <a:spcAft>
                <a:spcPts val="1200"/>
              </a:spcAft>
              <a:buBlip>
                <a:blip r:embed="rId2">
                  <a:extLst>
                    <a:ext uri="{96DAC541-7B7A-43D3-8B79-37D633B846F1}">
                      <asvg:svgBlip xmlns:asvg="http://schemas.microsoft.com/office/drawing/2016/SVG/main" r:embed="rId3"/>
                    </a:ext>
                  </a:extLst>
                </a:blip>
              </a:buBlip>
            </a:pPr>
            <a:r>
              <a:rPr lang="en-GB" sz="2000" dirty="0"/>
              <a:t>Access to Unifrog- a universal careers platform containing a wealth of information and guidance. </a:t>
            </a:r>
          </a:p>
          <a:p>
            <a:pPr indent="-288000">
              <a:lnSpc>
                <a:spcPct val="100000"/>
              </a:lnSpc>
              <a:spcAft>
                <a:spcPts val="1200"/>
              </a:spcAft>
              <a:buBlip>
                <a:blip r:embed="rId2">
                  <a:extLst>
                    <a:ext uri="{96DAC541-7B7A-43D3-8B79-37D633B846F1}">
                      <asvg:svgBlip xmlns:asvg="http://schemas.microsoft.com/office/drawing/2016/SVG/main" r:embed="rId3"/>
                    </a:ext>
                  </a:extLst>
                </a:blip>
              </a:buBlip>
            </a:pPr>
            <a:r>
              <a:rPr lang="en-GB" sz="2000" dirty="0"/>
              <a:t>Database of employers who have hosted students before.</a:t>
            </a:r>
          </a:p>
          <a:p>
            <a:pPr indent="-288000">
              <a:lnSpc>
                <a:spcPct val="100000"/>
              </a:lnSpc>
              <a:spcAft>
                <a:spcPts val="1200"/>
              </a:spcAft>
              <a:buBlip>
                <a:blip r:embed="rId2">
                  <a:extLst>
                    <a:ext uri="{96DAC541-7B7A-43D3-8B79-37D633B846F1}">
                      <asvg:svgBlip xmlns:asvg="http://schemas.microsoft.com/office/drawing/2016/SVG/main" r:embed="rId3"/>
                    </a:ext>
                  </a:extLst>
                </a:blip>
              </a:buBlip>
            </a:pPr>
            <a:r>
              <a:rPr lang="en-GB" sz="2000" dirty="0"/>
              <a:t>Parent information session- (pre-recorded presentation).</a:t>
            </a:r>
          </a:p>
        </p:txBody>
      </p:sp>
      <p:pic>
        <p:nvPicPr>
          <p:cNvPr id="4" name="Picture 3">
            <a:extLst>
              <a:ext uri="{FF2B5EF4-FFF2-40B4-BE49-F238E27FC236}">
                <a16:creationId xmlns:a16="http://schemas.microsoft.com/office/drawing/2014/main" id="{78DA0EF7-FA22-DF41-8214-38C920DADE91}"/>
              </a:ext>
            </a:extLst>
          </p:cNvPr>
          <p:cNvPicPr>
            <a:picLocks noChangeAspect="1"/>
          </p:cNvPicPr>
          <p:nvPr/>
        </p:nvPicPr>
        <p:blipFill>
          <a:blip r:embed="rId4"/>
          <a:srcRect t="721" r="-2" b="-2"/>
          <a:stretch>
            <a:fillRect/>
          </a:stretch>
        </p:blipFill>
        <p:spPr>
          <a:xfrm>
            <a:off x="7448877" y="1346653"/>
            <a:ext cx="4553712" cy="4351338"/>
          </a:xfrm>
          <a:prstGeom prst="rect">
            <a:avLst/>
          </a:prstGeom>
          <a:noFill/>
        </p:spPr>
      </p:pic>
    </p:spTree>
    <p:extLst>
      <p:ext uri="{BB962C8B-B14F-4D97-AF65-F5344CB8AC3E}">
        <p14:creationId xmlns:p14="http://schemas.microsoft.com/office/powerpoint/2010/main" val="685163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E0C33-E673-98C3-A3C0-F4CA87F61EB2}"/>
              </a:ext>
            </a:extLst>
          </p:cNvPr>
          <p:cNvSpPr>
            <a:spLocks noGrp="1"/>
          </p:cNvSpPr>
          <p:nvPr>
            <p:ph type="title"/>
          </p:nvPr>
        </p:nvSpPr>
        <p:spPr>
          <a:xfrm>
            <a:off x="576071" y="193431"/>
            <a:ext cx="10771632" cy="1325563"/>
          </a:xfrm>
        </p:spPr>
        <p:txBody>
          <a:bodyPr>
            <a:normAutofit fontScale="90000"/>
          </a:bodyPr>
          <a:lstStyle/>
          <a:p>
            <a:r>
              <a:rPr lang="en-GB" dirty="0"/>
              <a:t>The work experience process</a:t>
            </a:r>
          </a:p>
        </p:txBody>
      </p:sp>
      <p:sp>
        <p:nvSpPr>
          <p:cNvPr id="3" name="Content Placeholder 2">
            <a:extLst>
              <a:ext uri="{FF2B5EF4-FFF2-40B4-BE49-F238E27FC236}">
                <a16:creationId xmlns:a16="http://schemas.microsoft.com/office/drawing/2014/main" id="{86F9516E-8673-DAC8-1AF0-73B9480E4164}"/>
              </a:ext>
            </a:extLst>
          </p:cNvPr>
          <p:cNvSpPr>
            <a:spLocks noGrp="1"/>
          </p:cNvSpPr>
          <p:nvPr>
            <p:ph idx="1"/>
          </p:nvPr>
        </p:nvSpPr>
        <p:spPr>
          <a:xfrm>
            <a:off x="162293" y="1444504"/>
            <a:ext cx="11575438" cy="4973881"/>
          </a:xfrm>
        </p:spPr>
        <p:txBody>
          <a:bodyPr>
            <a:normAutofit fontScale="92500" lnSpcReduction="10000"/>
          </a:bodyPr>
          <a:lstStyle/>
          <a:p>
            <a:pPr marL="514350" indent="-514350">
              <a:lnSpc>
                <a:spcPct val="100000"/>
              </a:lnSpc>
              <a:spcAft>
                <a:spcPts val="600"/>
              </a:spcAft>
              <a:buFont typeface="+mj-lt"/>
              <a:buAutoNum type="arabicPeriod"/>
            </a:pPr>
            <a:r>
              <a:rPr lang="en-GB" dirty="0"/>
              <a:t>Generate career ideas &amp; professions of interest- use Unifrog to help. </a:t>
            </a:r>
          </a:p>
          <a:p>
            <a:pPr marL="514350" indent="-514350">
              <a:lnSpc>
                <a:spcPct val="100000"/>
              </a:lnSpc>
              <a:spcAft>
                <a:spcPts val="600"/>
              </a:spcAft>
              <a:buFont typeface="+mj-lt"/>
              <a:buAutoNum type="arabicPeriod"/>
            </a:pPr>
            <a:r>
              <a:rPr lang="en-GB" dirty="0"/>
              <a:t>Related to your career interests, create a list of local employers</a:t>
            </a:r>
          </a:p>
          <a:p>
            <a:pPr marL="514350" indent="-514350">
              <a:lnSpc>
                <a:spcPct val="100000"/>
              </a:lnSpc>
              <a:spcAft>
                <a:spcPts val="600"/>
              </a:spcAft>
              <a:buFont typeface="+mj-lt"/>
              <a:buAutoNum type="arabicPeriod"/>
            </a:pPr>
            <a:r>
              <a:rPr lang="en-GB" dirty="0"/>
              <a:t>Actively enquire about work experience with employers</a:t>
            </a:r>
          </a:p>
          <a:p>
            <a:pPr marL="514350" indent="-514350">
              <a:lnSpc>
                <a:spcPct val="100000"/>
              </a:lnSpc>
              <a:spcAft>
                <a:spcPts val="600"/>
              </a:spcAft>
              <a:buFont typeface="+mj-lt"/>
              <a:buAutoNum type="arabicPeriod"/>
            </a:pPr>
            <a:r>
              <a:rPr lang="en-GB" dirty="0"/>
              <a:t>Verbally secure a placement &amp; gather relevant information </a:t>
            </a:r>
          </a:p>
          <a:p>
            <a:pPr marL="514350" indent="-514350">
              <a:lnSpc>
                <a:spcPct val="100000"/>
              </a:lnSpc>
              <a:spcAft>
                <a:spcPts val="600"/>
              </a:spcAft>
              <a:buFont typeface="+mj-lt"/>
              <a:buAutoNum type="arabicPeriod"/>
            </a:pPr>
            <a:r>
              <a:rPr lang="en-GB" dirty="0"/>
              <a:t>Complete &amp; submit the ‘student form’ on Unifrog (Placement tool) </a:t>
            </a:r>
          </a:p>
          <a:p>
            <a:pPr marL="514350" indent="-514350">
              <a:lnSpc>
                <a:spcPct val="100000"/>
              </a:lnSpc>
              <a:spcAft>
                <a:spcPts val="600"/>
              </a:spcAft>
              <a:buFont typeface="+mj-lt"/>
              <a:buAutoNum type="arabicPeriod"/>
            </a:pPr>
            <a:r>
              <a:rPr lang="en-GB" dirty="0"/>
              <a:t>Placement vetting occurs</a:t>
            </a:r>
          </a:p>
          <a:p>
            <a:pPr marL="514350" indent="-514350">
              <a:lnSpc>
                <a:spcPct val="100000"/>
              </a:lnSpc>
              <a:spcAft>
                <a:spcPts val="600"/>
              </a:spcAft>
              <a:buFont typeface="+mj-lt"/>
              <a:buAutoNum type="arabicPeriod"/>
            </a:pPr>
            <a:r>
              <a:rPr lang="en-GB" dirty="0"/>
              <a:t>Notification of approval</a:t>
            </a:r>
          </a:p>
          <a:p>
            <a:pPr marL="514350" indent="-514350">
              <a:lnSpc>
                <a:spcPct val="100000"/>
              </a:lnSpc>
              <a:spcAft>
                <a:spcPts val="600"/>
              </a:spcAft>
              <a:buFont typeface="+mj-lt"/>
              <a:buAutoNum type="arabicPeriod"/>
            </a:pPr>
            <a:r>
              <a:rPr lang="en-GB" dirty="0"/>
              <a:t>Undertake the placement</a:t>
            </a:r>
          </a:p>
          <a:p>
            <a:pPr marL="514350" indent="-514350">
              <a:lnSpc>
                <a:spcPct val="100000"/>
              </a:lnSpc>
              <a:spcAft>
                <a:spcPts val="600"/>
              </a:spcAft>
              <a:buFont typeface="+mj-lt"/>
              <a:buAutoNum type="arabicPeriod"/>
            </a:pPr>
            <a:r>
              <a:rPr lang="en-GB" dirty="0"/>
              <a:t>Review the placement</a:t>
            </a:r>
          </a:p>
        </p:txBody>
      </p:sp>
      <p:sp>
        <p:nvSpPr>
          <p:cNvPr id="7" name="Rectangle: Diagonal Corners Rounded 6">
            <a:extLst>
              <a:ext uri="{FF2B5EF4-FFF2-40B4-BE49-F238E27FC236}">
                <a16:creationId xmlns:a16="http://schemas.microsoft.com/office/drawing/2014/main" id="{BC8DECD4-F209-7593-649C-114661367ED7}"/>
              </a:ext>
            </a:extLst>
          </p:cNvPr>
          <p:cNvSpPr/>
          <p:nvPr/>
        </p:nvSpPr>
        <p:spPr>
          <a:xfrm>
            <a:off x="5882756" y="4909709"/>
            <a:ext cx="2655276" cy="1251073"/>
          </a:xfrm>
          <a:prstGeom prst="round2DiagRect">
            <a:avLst/>
          </a:prstGeom>
          <a:solidFill>
            <a:srgbClr val="FED402"/>
          </a:solidFill>
          <a:ln w="38100">
            <a:solidFill>
              <a:schemeClr val="tx1"/>
            </a:solidFill>
            <a:extLst>
              <a:ext uri="{C807C97D-BFC1-408E-A445-0C87EB9F89A2}">
                <ask:lineSketchStyleProps xmlns:ask="http://schemas.microsoft.com/office/drawing/2018/sketchyshapes">
                  <ask:type>
                    <ask:lineSketchNone/>
                  </ask:type>
                </ask:lineSketchStyleProps>
              </a:ext>
            </a:extLst>
          </a:ln>
        </p:spPr>
        <p:style>
          <a:lnRef idx="2">
            <a:schemeClr val="accent3"/>
          </a:lnRef>
          <a:fillRef idx="1">
            <a:schemeClr val="lt1"/>
          </a:fillRef>
          <a:effectRef idx="0">
            <a:schemeClr val="accent3"/>
          </a:effectRef>
          <a:fontRef idx="minor">
            <a:schemeClr val="dk1"/>
          </a:fontRef>
        </p:style>
        <p:txBody>
          <a:bodyPr rtlCol="0" anchor="ctr"/>
          <a:lstStyle/>
          <a:p>
            <a:pPr algn="ctr"/>
            <a:r>
              <a:rPr lang="en-GB" b="1" dirty="0"/>
              <a:t>The student pack contains further guidance</a:t>
            </a:r>
          </a:p>
        </p:txBody>
      </p:sp>
      <p:pic>
        <p:nvPicPr>
          <p:cNvPr id="4" name="Picture 3">
            <a:extLst>
              <a:ext uri="{FF2B5EF4-FFF2-40B4-BE49-F238E27FC236}">
                <a16:creationId xmlns:a16="http://schemas.microsoft.com/office/drawing/2014/main" id="{22CFE69B-41BB-DADF-76EC-A63D38402735}"/>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889" b="97778" l="889" r="97778">
                        <a14:foregroundMark x1="52444" y1="4889" x2="52444" y2="4889"/>
                        <a14:foregroundMark x1="53778" y1="1333" x2="53778" y2="1333"/>
                        <a14:foregroundMark x1="9778" y1="27111" x2="9778" y2="27111"/>
                        <a14:foregroundMark x1="4000" y1="28000" x2="4000" y2="28000"/>
                        <a14:foregroundMark x1="889" y1="39111" x2="889" y2="39111"/>
                        <a14:foregroundMark x1="80000" y1="47556" x2="80000" y2="47556"/>
                        <a14:foregroundMark x1="98222" y1="49333" x2="98222" y2="49333"/>
                        <a14:foregroundMark x1="80889" y1="23111" x2="80889" y2="23111"/>
                        <a14:foregroundMark x1="80889" y1="30667" x2="80889" y2="30667"/>
                        <a14:foregroundMark x1="80444" y1="37333" x2="80444" y2="37333"/>
                        <a14:foregroundMark x1="83556" y1="55111" x2="83556" y2="55111"/>
                        <a14:foregroundMark x1="84444" y1="72889" x2="84444" y2="72889"/>
                        <a14:foregroundMark x1="78667" y1="73333" x2="78667" y2="73333"/>
                        <a14:foregroundMark x1="84000" y1="92000" x2="84000" y2="92000"/>
                        <a14:foregroundMark x1="90222" y1="97778" x2="90222" y2="97778"/>
                        <a14:foregroundMark x1="56444" y1="91556" x2="56444" y2="91556"/>
                        <a14:foregroundMark x1="48000" y1="91556" x2="48000" y2="91556"/>
                        <a14:foregroundMark x1="41333" y1="91556" x2="41333" y2="91556"/>
                        <a14:foregroundMark x1="33778" y1="92889" x2="33778" y2="92889"/>
                        <a14:foregroundMark x1="27111" y1="89778" x2="27111" y2="89778"/>
                        <a14:foregroundMark x1="26667" y1="84000" x2="26667" y2="84000"/>
                        <a14:foregroundMark x1="76444" y1="55111" x2="76444" y2="55111"/>
                        <a14:foregroundMark x1="93778" y1="52889" x2="93778" y2="52889"/>
                        <a14:foregroundMark x1="88444" y1="70667" x2="88444" y2="70667"/>
                        <a14:foregroundMark x1="67111" y1="71556" x2="67111" y2="71556"/>
                        <a14:foregroundMark x1="94222" y1="89333" x2="94222" y2="89333"/>
                        <a14:backgroundMark x1="33778" y1="93778" x2="33778" y2="93778"/>
                        <a14:backgroundMark x1="52444" y1="21333" x2="52444" y2="21333"/>
                      </a14:backgroundRemoval>
                    </a14:imgEffect>
                  </a14:imgLayer>
                </a14:imgProps>
              </a:ext>
            </a:extLst>
          </a:blip>
          <a:stretch>
            <a:fillRect/>
          </a:stretch>
        </p:blipFill>
        <p:spPr>
          <a:xfrm>
            <a:off x="9574822" y="4307804"/>
            <a:ext cx="2454885" cy="2454885"/>
          </a:xfrm>
          <a:prstGeom prst="rect">
            <a:avLst/>
          </a:prstGeom>
        </p:spPr>
      </p:pic>
    </p:spTree>
    <p:extLst>
      <p:ext uri="{BB962C8B-B14F-4D97-AF65-F5344CB8AC3E}">
        <p14:creationId xmlns:p14="http://schemas.microsoft.com/office/powerpoint/2010/main" val="2776015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B48EEA1-0945-4BDE-A159-19AD7142B123}"/>
              </a:ext>
            </a:extLst>
          </p:cNvPr>
          <p:cNvSpPr txBox="1"/>
          <p:nvPr/>
        </p:nvSpPr>
        <p:spPr>
          <a:xfrm>
            <a:off x="1015068" y="452596"/>
            <a:ext cx="822658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chemeClr val="accent3">
                    <a:lumMod val="75000"/>
                  </a:schemeClr>
                </a:solidFill>
                <a:effectLst/>
                <a:uLnTx/>
                <a:uFillTx/>
                <a:latin typeface="Open sans" panose="020B0606030504020204"/>
                <a:ea typeface="+mn-ea"/>
                <a:cs typeface="+mn-cs"/>
              </a:rPr>
              <a:t>What is </a:t>
            </a:r>
            <a:r>
              <a:rPr kumimoji="0" lang="en-US" sz="4000" b="0" i="0" u="none" strike="noStrike" kern="1200" cap="none" spc="0" normalizeH="0" baseline="0" noProof="0" dirty="0" err="1">
                <a:ln>
                  <a:noFill/>
                </a:ln>
                <a:solidFill>
                  <a:schemeClr val="accent3">
                    <a:lumMod val="75000"/>
                  </a:schemeClr>
                </a:solidFill>
                <a:effectLst/>
                <a:uLnTx/>
                <a:uFillTx/>
                <a:latin typeface="Open sans" panose="020B0606030504020204"/>
                <a:ea typeface="+mn-ea"/>
                <a:cs typeface="+mn-cs"/>
              </a:rPr>
              <a:t>Unifrog</a:t>
            </a:r>
            <a:r>
              <a:rPr kumimoji="0" lang="en-US" sz="4000" b="0" i="0" u="none" strike="noStrike" kern="1200" cap="none" spc="0" normalizeH="0" baseline="0" noProof="0" dirty="0">
                <a:ln>
                  <a:noFill/>
                </a:ln>
                <a:solidFill>
                  <a:schemeClr val="accent3">
                    <a:lumMod val="75000"/>
                  </a:schemeClr>
                </a:solidFill>
                <a:effectLst/>
                <a:uLnTx/>
                <a:uFillTx/>
                <a:latin typeface="Open sans" panose="020B0606030504020204"/>
                <a:ea typeface="+mn-ea"/>
                <a:cs typeface="+mn-cs"/>
              </a:rPr>
              <a:t>?</a:t>
            </a:r>
            <a:endParaRPr kumimoji="0" lang="en-GB" sz="4000" b="0" i="0" u="none" strike="noStrike" kern="1200" cap="none" spc="0" normalizeH="0" baseline="0" noProof="0" dirty="0">
              <a:ln>
                <a:noFill/>
              </a:ln>
              <a:solidFill>
                <a:schemeClr val="accent3">
                  <a:lumMod val="75000"/>
                </a:schemeClr>
              </a:solidFill>
              <a:effectLst/>
              <a:uLnTx/>
              <a:uFillTx/>
              <a:latin typeface="Open sans" panose="020B0606030504020204"/>
              <a:ea typeface="+mn-ea"/>
              <a:cs typeface="+mn-cs"/>
            </a:endParaRPr>
          </a:p>
        </p:txBody>
      </p:sp>
      <p:sp>
        <p:nvSpPr>
          <p:cNvPr id="6" name="TextBox 5">
            <a:extLst>
              <a:ext uri="{FF2B5EF4-FFF2-40B4-BE49-F238E27FC236}">
                <a16:creationId xmlns:a16="http://schemas.microsoft.com/office/drawing/2014/main" id="{7A852B6D-BB45-4637-A8C6-AD1FFFCF22D9}"/>
              </a:ext>
            </a:extLst>
          </p:cNvPr>
          <p:cNvSpPr txBox="1"/>
          <p:nvPr/>
        </p:nvSpPr>
        <p:spPr>
          <a:xfrm>
            <a:off x="1015068" y="1723904"/>
            <a:ext cx="5365460" cy="3865482"/>
          </a:xfrm>
          <a:prstGeom prst="rect">
            <a:avLst/>
          </a:prstGeom>
          <a:noFill/>
        </p:spPr>
        <p:txBody>
          <a:bodyPr wrap="square" rtlCol="0">
            <a:spAutoFit/>
          </a:bodyPr>
          <a:lstStyle/>
          <a:p>
            <a:pPr lvl="0">
              <a:lnSpc>
                <a:spcPct val="150000"/>
              </a:lnSpc>
              <a:defRPr/>
            </a:pPr>
            <a:r>
              <a:rPr lang="en-GB" sz="2400" dirty="0">
                <a:solidFill>
                  <a:prstClr val="black"/>
                </a:solidFill>
                <a:ea typeface="Open Sans" panose="020B0606030504020204" pitchFamily="34" charset="0"/>
                <a:cs typeface="Open Sans" panose="020B0606030504020204" pitchFamily="34" charset="0"/>
              </a:rPr>
              <a:t>Unifrog is a comprehensive platform where students can easily explore their career interests; find careers-related</a:t>
            </a:r>
          </a:p>
          <a:p>
            <a:pPr lvl="0">
              <a:lnSpc>
                <a:spcPct val="150000"/>
              </a:lnSpc>
              <a:defRPr/>
            </a:pPr>
            <a:r>
              <a:rPr lang="en-GB" sz="2400" dirty="0">
                <a:solidFill>
                  <a:prstClr val="black"/>
                </a:solidFill>
                <a:ea typeface="Open Sans" panose="020B0606030504020204" pitchFamily="34" charset="0"/>
                <a:cs typeface="Open Sans" panose="020B0606030504020204" pitchFamily="34" charset="0"/>
              </a:rPr>
              <a:t>information and successfully apply for their next steps after school.</a:t>
            </a:r>
          </a:p>
          <a:p>
            <a:pPr lvl="0">
              <a:lnSpc>
                <a:spcPct val="150000"/>
              </a:lnSpc>
              <a:defRPr/>
            </a:pPr>
            <a:endParaRPr lang="en-GB" sz="2200" dirty="0">
              <a:solidFill>
                <a:prstClr val="black"/>
              </a:solidFill>
              <a:ea typeface="Open Sans" panose="020B0606030504020204" pitchFamily="34" charset="0"/>
              <a:cs typeface="Open Sans" panose="020B0606030504020204" pitchFamily="34" charset="0"/>
            </a:endParaRPr>
          </a:p>
        </p:txBody>
      </p:sp>
      <p:pic>
        <p:nvPicPr>
          <p:cNvPr id="7" name="Google Shape;1302;p162">
            <a:extLst>
              <a:ext uri="{FF2B5EF4-FFF2-40B4-BE49-F238E27FC236}">
                <a16:creationId xmlns:a16="http://schemas.microsoft.com/office/drawing/2014/main" id="{CFCA484E-7A8F-4696-9ECE-8065104208D7}"/>
              </a:ext>
            </a:extLst>
          </p:cNvPr>
          <p:cNvPicPr preferRelativeResize="0"/>
          <p:nvPr/>
        </p:nvPicPr>
        <p:blipFill rotWithShape="1">
          <a:blip r:embed="rId2">
            <a:alphaModFix/>
          </a:blip>
          <a:srcRect/>
          <a:stretch/>
        </p:blipFill>
        <p:spPr>
          <a:xfrm>
            <a:off x="6781619" y="3267948"/>
            <a:ext cx="5239910" cy="3073217"/>
          </a:xfrm>
          <a:prstGeom prst="rect">
            <a:avLst/>
          </a:prstGeom>
          <a:noFill/>
          <a:ln>
            <a:noFill/>
          </a:ln>
        </p:spPr>
      </p:pic>
      <p:sp>
        <p:nvSpPr>
          <p:cNvPr id="2" name="Rectangle: Diagonal Corners Rounded 1">
            <a:extLst>
              <a:ext uri="{FF2B5EF4-FFF2-40B4-BE49-F238E27FC236}">
                <a16:creationId xmlns:a16="http://schemas.microsoft.com/office/drawing/2014/main" id="{816A8F77-F8A4-9EE9-C74E-272E46BA5CCF}"/>
              </a:ext>
            </a:extLst>
          </p:cNvPr>
          <p:cNvSpPr/>
          <p:nvPr/>
        </p:nvSpPr>
        <p:spPr>
          <a:xfrm>
            <a:off x="6781619" y="540930"/>
            <a:ext cx="5239910" cy="1802526"/>
          </a:xfrm>
          <a:prstGeom prst="round2Diag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You all have an account already!</a:t>
            </a:r>
          </a:p>
          <a:p>
            <a:pPr algn="ctr"/>
            <a:endParaRPr lang="en-GB" dirty="0"/>
          </a:p>
          <a:p>
            <a:pPr algn="ctr"/>
            <a:r>
              <a:rPr lang="en-GB" dirty="0"/>
              <a:t> Linked to your student email</a:t>
            </a:r>
          </a:p>
          <a:p>
            <a:pPr algn="ctr"/>
            <a:endParaRPr lang="en-GB" dirty="0"/>
          </a:p>
          <a:p>
            <a:pPr algn="ctr"/>
            <a:r>
              <a:rPr lang="en-GB" sz="1200" dirty="0"/>
              <a:t>(Your computer login handle, @ the school domain)</a:t>
            </a:r>
          </a:p>
          <a:p>
            <a:pPr algn="ctr"/>
            <a:r>
              <a:rPr lang="en-GB" sz="1200" dirty="0"/>
              <a:t> e.g. ags-20abcd@ashgreenschool.org.uk</a:t>
            </a:r>
          </a:p>
        </p:txBody>
      </p:sp>
    </p:spTree>
    <p:extLst>
      <p:ext uri="{BB962C8B-B14F-4D97-AF65-F5344CB8AC3E}">
        <p14:creationId xmlns:p14="http://schemas.microsoft.com/office/powerpoint/2010/main" val="13687977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2AADB-FFE8-010E-4E3C-D91C8B2DCDE8}"/>
              </a:ext>
            </a:extLst>
          </p:cNvPr>
          <p:cNvSpPr>
            <a:spLocks noGrp="1"/>
          </p:cNvSpPr>
          <p:nvPr>
            <p:ph type="title"/>
          </p:nvPr>
        </p:nvSpPr>
        <p:spPr/>
        <p:txBody>
          <a:bodyPr/>
          <a:lstStyle/>
          <a:p>
            <a:r>
              <a:rPr lang="en-GB" dirty="0">
                <a:solidFill>
                  <a:schemeClr val="accent3">
                    <a:lumMod val="75000"/>
                  </a:schemeClr>
                </a:solidFill>
              </a:rPr>
              <a:t>Unifrog Tools</a:t>
            </a:r>
          </a:p>
        </p:txBody>
      </p:sp>
      <p:sp>
        <p:nvSpPr>
          <p:cNvPr id="3" name="Content Placeholder 2">
            <a:extLst>
              <a:ext uri="{FF2B5EF4-FFF2-40B4-BE49-F238E27FC236}">
                <a16:creationId xmlns:a16="http://schemas.microsoft.com/office/drawing/2014/main" id="{AD7DF0AE-0871-CCDA-5199-BF2F90853190}"/>
              </a:ext>
            </a:extLst>
          </p:cNvPr>
          <p:cNvSpPr>
            <a:spLocks noGrp="1"/>
          </p:cNvSpPr>
          <p:nvPr>
            <p:ph idx="1"/>
          </p:nvPr>
        </p:nvSpPr>
        <p:spPr>
          <a:xfrm>
            <a:off x="838199" y="1685131"/>
            <a:ext cx="11067473" cy="2159146"/>
          </a:xfrm>
        </p:spPr>
        <p:txBody>
          <a:bodyPr>
            <a:normAutofit/>
          </a:bodyPr>
          <a:lstStyle/>
          <a:p>
            <a:r>
              <a:rPr lang="en-GB" sz="2600" dirty="0"/>
              <a:t>Unifrog has a vast array of ‘tools’ related to careers education. Your account will have access to most of these, so use them! </a:t>
            </a:r>
          </a:p>
          <a:p>
            <a:r>
              <a:rPr lang="en-GB" sz="2600" dirty="0"/>
              <a:t>You can favourite and store information, keeping everything in one place. </a:t>
            </a:r>
          </a:p>
        </p:txBody>
      </p:sp>
      <p:grpSp>
        <p:nvGrpSpPr>
          <p:cNvPr id="8" name="Group 7">
            <a:extLst>
              <a:ext uri="{FF2B5EF4-FFF2-40B4-BE49-F238E27FC236}">
                <a16:creationId xmlns:a16="http://schemas.microsoft.com/office/drawing/2014/main" id="{285A8B34-1EF9-BB94-F9F0-E4D5474DD702}"/>
              </a:ext>
            </a:extLst>
          </p:cNvPr>
          <p:cNvGrpSpPr/>
          <p:nvPr/>
        </p:nvGrpSpPr>
        <p:grpSpPr>
          <a:xfrm>
            <a:off x="1768813" y="3600704"/>
            <a:ext cx="8811756" cy="3120771"/>
            <a:chOff x="1752911" y="3372104"/>
            <a:chExt cx="8811756" cy="3120771"/>
          </a:xfrm>
        </p:grpSpPr>
        <p:pic>
          <p:nvPicPr>
            <p:cNvPr id="5" name="Picture 4">
              <a:extLst>
                <a:ext uri="{FF2B5EF4-FFF2-40B4-BE49-F238E27FC236}">
                  <a16:creationId xmlns:a16="http://schemas.microsoft.com/office/drawing/2014/main" id="{00AC475D-3B77-1681-16A0-206A66CB9CE0}"/>
                </a:ext>
              </a:extLst>
            </p:cNvPr>
            <p:cNvPicPr>
              <a:picLocks noChangeAspect="1"/>
            </p:cNvPicPr>
            <p:nvPr/>
          </p:nvPicPr>
          <p:blipFill rotWithShape="1">
            <a:blip r:embed="rId2"/>
            <a:srcRect t="37038"/>
            <a:stretch/>
          </p:blipFill>
          <p:spPr>
            <a:xfrm>
              <a:off x="1752911" y="3372104"/>
              <a:ext cx="8811756" cy="3120771"/>
            </a:xfrm>
            <a:prstGeom prst="rect">
              <a:avLst/>
            </a:prstGeom>
          </p:spPr>
        </p:pic>
        <p:sp>
          <p:nvSpPr>
            <p:cNvPr id="6" name="Rectangle 5">
              <a:extLst>
                <a:ext uri="{FF2B5EF4-FFF2-40B4-BE49-F238E27FC236}">
                  <a16:creationId xmlns:a16="http://schemas.microsoft.com/office/drawing/2014/main" id="{507DA379-E606-87B8-DEC5-A6AC3C10297F}"/>
                </a:ext>
              </a:extLst>
            </p:cNvPr>
            <p:cNvSpPr/>
            <p:nvPr/>
          </p:nvSpPr>
          <p:spPr>
            <a:xfrm>
              <a:off x="2090738" y="5697393"/>
              <a:ext cx="1550913" cy="184294"/>
            </a:xfrm>
            <a:prstGeom prst="rect">
              <a:avLst/>
            </a:prstGeom>
            <a:solidFill>
              <a:srgbClr val="8983AF"/>
            </a:solidFill>
            <a:ln>
              <a:solidFill>
                <a:srgbClr val="8983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00" dirty="0"/>
                <a:t>Placements</a:t>
              </a:r>
            </a:p>
          </p:txBody>
        </p:sp>
      </p:grpSp>
    </p:spTree>
    <p:extLst>
      <p:ext uri="{BB962C8B-B14F-4D97-AF65-F5344CB8AC3E}">
        <p14:creationId xmlns:p14="http://schemas.microsoft.com/office/powerpoint/2010/main" val="2615507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53A22-82F2-1E84-2E63-35CE92CDE30E}"/>
              </a:ext>
            </a:extLst>
          </p:cNvPr>
          <p:cNvSpPr>
            <a:spLocks noGrp="1"/>
          </p:cNvSpPr>
          <p:nvPr>
            <p:ph type="title"/>
          </p:nvPr>
        </p:nvSpPr>
        <p:spPr>
          <a:xfrm>
            <a:off x="838200" y="365125"/>
            <a:ext cx="10515600" cy="1325563"/>
          </a:xfrm>
        </p:spPr>
        <p:txBody>
          <a:bodyPr anchor="ctr">
            <a:normAutofit/>
          </a:bodyPr>
          <a:lstStyle/>
          <a:p>
            <a:r>
              <a:rPr lang="en-GB" dirty="0"/>
              <a:t>What Makes a Good Placement?</a:t>
            </a:r>
          </a:p>
        </p:txBody>
      </p:sp>
      <p:sp>
        <p:nvSpPr>
          <p:cNvPr id="3" name="Content Placeholder 2">
            <a:extLst>
              <a:ext uri="{FF2B5EF4-FFF2-40B4-BE49-F238E27FC236}">
                <a16:creationId xmlns:a16="http://schemas.microsoft.com/office/drawing/2014/main" id="{D681E251-2EED-AF76-003F-523039C8E39D}"/>
              </a:ext>
            </a:extLst>
          </p:cNvPr>
          <p:cNvSpPr>
            <a:spLocks noGrp="1"/>
          </p:cNvSpPr>
          <p:nvPr>
            <p:ph sz="half" idx="1"/>
          </p:nvPr>
        </p:nvSpPr>
        <p:spPr>
          <a:xfrm>
            <a:off x="838199" y="1809721"/>
            <a:ext cx="6793523" cy="4837263"/>
          </a:xfrm>
        </p:spPr>
        <p:txBody>
          <a:bodyPr>
            <a:normAutofit/>
          </a:bodyPr>
          <a:lstStyle/>
          <a:p>
            <a:r>
              <a:rPr lang="en-GB" sz="2200" dirty="0"/>
              <a:t>Involves a range of tasks and/or departments.</a:t>
            </a:r>
          </a:p>
          <a:p>
            <a:r>
              <a:rPr lang="en-GB" sz="2200" dirty="0"/>
              <a:t>Outside of normal experiences- </a:t>
            </a:r>
            <a:r>
              <a:rPr lang="en-GB" sz="2200" dirty="0">
                <a:solidFill>
                  <a:srgbClr val="00B0F0"/>
                </a:solidFill>
              </a:rPr>
              <a:t>not continuing your current work/activities.</a:t>
            </a:r>
          </a:p>
          <a:p>
            <a:r>
              <a:rPr lang="en-GB" sz="2200" dirty="0"/>
              <a:t>When you actively engage in this process and seize the opportunity.</a:t>
            </a:r>
          </a:p>
          <a:p>
            <a:r>
              <a:rPr lang="en-GB" sz="2200" dirty="0"/>
              <a:t>Allows you to test a career idea</a:t>
            </a:r>
          </a:p>
          <a:p>
            <a:pPr marL="0" indent="0">
              <a:buNone/>
            </a:pPr>
            <a:endParaRPr lang="en-GB" sz="2200" dirty="0"/>
          </a:p>
          <a:p>
            <a:r>
              <a:rPr lang="en-GB" sz="2200" dirty="0"/>
              <a:t>All placements will give you an experience of the working environment and develop general employability skills. </a:t>
            </a:r>
          </a:p>
          <a:p>
            <a:r>
              <a:rPr lang="en-GB" sz="2200" dirty="0"/>
              <a:t>This experience mimics the recruitment process.</a:t>
            </a:r>
          </a:p>
        </p:txBody>
      </p:sp>
      <p:pic>
        <p:nvPicPr>
          <p:cNvPr id="7" name="Picture 6" descr="A diagram of a work experience&#10;&#10;Description automatically generated">
            <a:extLst>
              <a:ext uri="{FF2B5EF4-FFF2-40B4-BE49-F238E27FC236}">
                <a16:creationId xmlns:a16="http://schemas.microsoft.com/office/drawing/2014/main" id="{9C7C0FE8-539C-AF5C-E181-C05BA7137385}"/>
              </a:ext>
            </a:extLst>
          </p:cNvPr>
          <p:cNvPicPr>
            <a:picLocks noChangeAspect="1"/>
          </p:cNvPicPr>
          <p:nvPr/>
        </p:nvPicPr>
        <p:blipFill>
          <a:blip r:embed="rId2"/>
          <a:stretch>
            <a:fillRect/>
          </a:stretch>
        </p:blipFill>
        <p:spPr>
          <a:xfrm>
            <a:off x="7286323" y="2567354"/>
            <a:ext cx="4659924" cy="2329962"/>
          </a:xfrm>
          <a:prstGeom prst="rect">
            <a:avLst/>
          </a:prstGeom>
          <a:noFill/>
        </p:spPr>
      </p:pic>
      <p:sp>
        <p:nvSpPr>
          <p:cNvPr id="4" name="Slide Number Placeholder 3" hidden="1">
            <a:extLst>
              <a:ext uri="{FF2B5EF4-FFF2-40B4-BE49-F238E27FC236}">
                <a16:creationId xmlns:a16="http://schemas.microsoft.com/office/drawing/2014/main" id="{6884DF09-02A5-B06F-10E3-5B1EC21F34D1}"/>
              </a:ext>
            </a:extLst>
          </p:cNvPr>
          <p:cNvSpPr>
            <a:spLocks noGrp="1"/>
          </p:cNvSpPr>
          <p:nvPr>
            <p:ph type="sldNum" sz="quarter" idx="4294967295"/>
          </p:nvPr>
        </p:nvSpPr>
        <p:spPr>
          <a:xfrm>
            <a:off x="8610600" y="6356350"/>
            <a:ext cx="2743200" cy="365125"/>
          </a:xfrm>
        </p:spPr>
        <p:txBody>
          <a:bodyPr/>
          <a:lstStyle/>
          <a:p>
            <a:pPr>
              <a:spcAft>
                <a:spcPts val="600"/>
              </a:spcAft>
            </a:pPr>
            <a:fld id="{D8DA9DAA-006C-4F4B-980E-E3DF019B24E2}" type="slidenum">
              <a:rPr lang="en-US" smtClean="0"/>
              <a:pPr>
                <a:spcAft>
                  <a:spcPts val="600"/>
                </a:spcAft>
              </a:pPr>
              <a:t>13</a:t>
            </a:fld>
            <a:endParaRPr lang="en-US"/>
          </a:p>
        </p:txBody>
      </p:sp>
    </p:spTree>
    <p:extLst>
      <p:ext uri="{BB962C8B-B14F-4D97-AF65-F5344CB8AC3E}">
        <p14:creationId xmlns:p14="http://schemas.microsoft.com/office/powerpoint/2010/main" val="2135169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E30D844-AF30-61E6-A6D5-6431A84BBA43}"/>
              </a:ext>
            </a:extLst>
          </p:cNvPr>
          <p:cNvPicPr>
            <a:picLocks noChangeAspect="1"/>
          </p:cNvPicPr>
          <p:nvPr/>
        </p:nvPicPr>
        <p:blipFill rotWithShape="1">
          <a:blip r:embed="rId2"/>
          <a:srcRect l="34003" r="13497"/>
          <a:stretch/>
        </p:blipFill>
        <p:spPr>
          <a:xfrm>
            <a:off x="539931" y="211266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a:noFill/>
        </p:spPr>
      </p:pic>
      <p:sp>
        <p:nvSpPr>
          <p:cNvPr id="2" name="Title 1">
            <a:extLst>
              <a:ext uri="{FF2B5EF4-FFF2-40B4-BE49-F238E27FC236}">
                <a16:creationId xmlns:a16="http://schemas.microsoft.com/office/drawing/2014/main" id="{E50C472E-49ED-4164-2F14-9E6339E3A0AD}"/>
              </a:ext>
            </a:extLst>
          </p:cNvPr>
          <p:cNvSpPr>
            <a:spLocks noGrp="1"/>
          </p:cNvSpPr>
          <p:nvPr>
            <p:ph type="title"/>
          </p:nvPr>
        </p:nvSpPr>
        <p:spPr>
          <a:xfrm>
            <a:off x="539931" y="201168"/>
            <a:ext cx="8842248" cy="1121664"/>
          </a:xfrm>
        </p:spPr>
        <p:txBody>
          <a:bodyPr anchor="b">
            <a:normAutofit/>
          </a:bodyPr>
          <a:lstStyle/>
          <a:p>
            <a:pPr algn="l"/>
            <a:r>
              <a:rPr lang="en-GB" dirty="0"/>
              <a:t>The Challenges</a:t>
            </a:r>
          </a:p>
        </p:txBody>
      </p:sp>
      <p:sp>
        <p:nvSpPr>
          <p:cNvPr id="3" name="Content Placeholder 2">
            <a:extLst>
              <a:ext uri="{FF2B5EF4-FFF2-40B4-BE49-F238E27FC236}">
                <a16:creationId xmlns:a16="http://schemas.microsoft.com/office/drawing/2014/main" id="{B14F936B-163F-3509-5262-6EAB6FDC32F0}"/>
              </a:ext>
            </a:extLst>
          </p:cNvPr>
          <p:cNvSpPr>
            <a:spLocks noGrp="1"/>
          </p:cNvSpPr>
          <p:nvPr>
            <p:ph type="body" sz="quarter" idx="13"/>
          </p:nvPr>
        </p:nvSpPr>
        <p:spPr>
          <a:xfrm>
            <a:off x="4456446" y="1608825"/>
            <a:ext cx="7445408" cy="4557396"/>
          </a:xfrm>
        </p:spPr>
        <p:txBody>
          <a:bodyPr>
            <a:normAutofit/>
          </a:bodyPr>
          <a:lstStyle/>
          <a:p>
            <a:pPr marL="342900" indent="-342900" algn="l">
              <a:buFont typeface="Arial" panose="020B0604020202020204" pitchFamily="34" charset="0"/>
              <a:buChar char="•"/>
            </a:pPr>
            <a:r>
              <a:rPr lang="en-GB" sz="2400" dirty="0"/>
              <a:t>Finding a placement can be </a:t>
            </a:r>
            <a:r>
              <a:rPr lang="en-GB" sz="2400" dirty="0">
                <a:highlight>
                  <a:srgbClr val="FF00FF"/>
                </a:highlight>
              </a:rPr>
              <a:t>difficult.</a:t>
            </a:r>
          </a:p>
          <a:p>
            <a:pPr marL="0" indent="0" algn="l">
              <a:buNone/>
            </a:pPr>
            <a:endParaRPr lang="en-GB" sz="2400" dirty="0"/>
          </a:p>
          <a:p>
            <a:pPr marL="0" indent="0" algn="l">
              <a:buNone/>
            </a:pPr>
            <a:r>
              <a:rPr lang="en-US" sz="2400" dirty="0"/>
              <a:t>Students should expect:</a:t>
            </a:r>
          </a:p>
          <a:p>
            <a:pPr marL="285750" indent="-285750" algn="l">
              <a:buFont typeface="Arial" panose="020B0604020202020204" pitchFamily="34" charset="0"/>
              <a:buChar char="•"/>
            </a:pPr>
            <a:r>
              <a:rPr lang="en-US" sz="2400" dirty="0">
                <a:solidFill>
                  <a:schemeClr val="bg1"/>
                </a:solidFill>
              </a:rPr>
              <a:t>‘No' a lot – often mentioning insurance!</a:t>
            </a:r>
          </a:p>
          <a:p>
            <a:pPr marL="285750" indent="-285750" algn="l">
              <a:buFont typeface="Arial" panose="020B0604020202020204" pitchFamily="34" charset="0"/>
              <a:buChar char="•"/>
            </a:pPr>
            <a:r>
              <a:rPr lang="en-US" sz="2400" dirty="0">
                <a:solidFill>
                  <a:schemeClr val="bg1"/>
                </a:solidFill>
              </a:rPr>
              <a:t>Contacting 20+ employers</a:t>
            </a:r>
          </a:p>
          <a:p>
            <a:pPr marL="285750" indent="-285750" algn="l">
              <a:buFont typeface="Arial" panose="020B0604020202020204" pitchFamily="34" charset="0"/>
              <a:buChar char="•"/>
            </a:pPr>
            <a:r>
              <a:rPr lang="en-US" sz="2400" dirty="0">
                <a:solidFill>
                  <a:schemeClr val="bg1"/>
                </a:solidFill>
              </a:rPr>
              <a:t>Not receiving responses to enquiries or long delays in responses.</a:t>
            </a:r>
          </a:p>
          <a:p>
            <a:pPr lvl="1"/>
            <a:endParaRPr lang="en-US" dirty="0">
              <a:solidFill>
                <a:schemeClr val="bg1"/>
              </a:solidFill>
            </a:endParaRPr>
          </a:p>
          <a:p>
            <a:pPr marL="342900" indent="-342900" algn="l">
              <a:buFont typeface="Arial" panose="020B0604020202020204" pitchFamily="34" charset="0"/>
              <a:buChar char="•"/>
            </a:pPr>
            <a:r>
              <a:rPr lang="en-GB" sz="2400" dirty="0"/>
              <a:t>Contact multiple organisations- </a:t>
            </a:r>
            <a:r>
              <a:rPr lang="en-GB" sz="2400" dirty="0">
                <a:highlight>
                  <a:srgbClr val="FF00FF"/>
                </a:highlight>
              </a:rPr>
              <a:t>don’t</a:t>
            </a:r>
            <a:r>
              <a:rPr lang="en-GB" sz="2400" dirty="0"/>
              <a:t> wait for a response before contacting another employer.</a:t>
            </a:r>
          </a:p>
          <a:p>
            <a:pPr algn="l"/>
            <a:endParaRPr lang="en-US" sz="1700" dirty="0"/>
          </a:p>
          <a:p>
            <a:pPr marL="0" indent="0" algn="l">
              <a:buNone/>
            </a:pPr>
            <a:endParaRPr lang="en-GB" sz="1700" dirty="0"/>
          </a:p>
        </p:txBody>
      </p:sp>
    </p:spTree>
    <p:extLst>
      <p:ext uri="{BB962C8B-B14F-4D97-AF65-F5344CB8AC3E}">
        <p14:creationId xmlns:p14="http://schemas.microsoft.com/office/powerpoint/2010/main" val="2188374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C5FF87-9F52-AC17-0EA4-D2365CE25EAC}"/>
              </a:ext>
            </a:extLst>
          </p:cNvPr>
          <p:cNvSpPr>
            <a:spLocks noGrp="1"/>
          </p:cNvSpPr>
          <p:nvPr>
            <p:ph idx="1"/>
          </p:nvPr>
        </p:nvSpPr>
        <p:spPr>
          <a:xfrm>
            <a:off x="6096000" y="254977"/>
            <a:ext cx="5850626" cy="2692760"/>
          </a:xfrm>
        </p:spPr>
        <p:txBody>
          <a:bodyPr>
            <a:noAutofit/>
          </a:bodyPr>
          <a:lstStyle/>
          <a:p>
            <a:pPr>
              <a:lnSpc>
                <a:spcPct val="120000"/>
              </a:lnSpc>
              <a:spcAft>
                <a:spcPts val="600"/>
              </a:spcAft>
            </a:pPr>
            <a:r>
              <a:rPr lang="en-GB" sz="2400" b="1" dirty="0"/>
              <a:t>No placement!</a:t>
            </a:r>
            <a:r>
              <a:rPr lang="en-GB" sz="2400" dirty="0"/>
              <a:t>- In school, as normal, with a planned programme. </a:t>
            </a:r>
          </a:p>
          <a:p>
            <a:pPr>
              <a:lnSpc>
                <a:spcPct val="120000"/>
              </a:lnSpc>
              <a:spcAft>
                <a:spcPts val="600"/>
              </a:spcAft>
            </a:pPr>
            <a:r>
              <a:rPr lang="en-GB" sz="2400" b="1" dirty="0"/>
              <a:t>Do NOT</a:t>
            </a:r>
            <a:r>
              <a:rPr lang="en-GB" sz="2400" dirty="0"/>
              <a:t> approach other school staff for placements at AGS- You need to experience other environments. </a:t>
            </a:r>
          </a:p>
        </p:txBody>
      </p:sp>
      <p:pic>
        <p:nvPicPr>
          <p:cNvPr id="5" name="Picture 4">
            <a:extLst>
              <a:ext uri="{FF2B5EF4-FFF2-40B4-BE49-F238E27FC236}">
                <a16:creationId xmlns:a16="http://schemas.microsoft.com/office/drawing/2014/main" id="{7458A056-635B-420E-ED97-EB80C4996F5D}"/>
              </a:ext>
            </a:extLst>
          </p:cNvPr>
          <p:cNvPicPr>
            <a:picLocks noChangeAspect="1"/>
          </p:cNvPicPr>
          <p:nvPr/>
        </p:nvPicPr>
        <p:blipFill>
          <a:blip r:embed="rId2"/>
          <a:srcRect l="13677" t="22259" r="16429" b="15876"/>
          <a:stretch>
            <a:fillRect/>
          </a:stretch>
        </p:blipFill>
        <p:spPr>
          <a:xfrm>
            <a:off x="111787" y="254976"/>
            <a:ext cx="5407269" cy="2874751"/>
          </a:xfrm>
          <a:prstGeom prst="rect">
            <a:avLst/>
          </a:prstGeom>
        </p:spPr>
      </p:pic>
      <p:sp>
        <p:nvSpPr>
          <p:cNvPr id="7" name="TextBox 6">
            <a:extLst>
              <a:ext uri="{FF2B5EF4-FFF2-40B4-BE49-F238E27FC236}">
                <a16:creationId xmlns:a16="http://schemas.microsoft.com/office/drawing/2014/main" id="{120AA872-1C14-F2E9-FA0F-345552E88F95}"/>
              </a:ext>
            </a:extLst>
          </p:cNvPr>
          <p:cNvSpPr txBox="1"/>
          <p:nvPr/>
        </p:nvSpPr>
        <p:spPr>
          <a:xfrm>
            <a:off x="757989" y="3212287"/>
            <a:ext cx="11188637" cy="3330784"/>
          </a:xfrm>
          <a:prstGeom prst="rect">
            <a:avLst/>
          </a:prstGeom>
          <a:noFill/>
        </p:spPr>
        <p:txBody>
          <a:bodyPr wrap="square">
            <a:spAutoFit/>
          </a:bodyPr>
          <a:lstStyle/>
          <a:p>
            <a:pPr marL="228600" marR="0" lvl="0" indent="-228600" algn="l" defTabSz="914400" rtl="0" eaLnBrk="1" fontAlgn="auto" latinLnBrk="0" hangingPunct="1">
              <a:lnSpc>
                <a:spcPct val="120000"/>
              </a:lnSpc>
              <a:spcBef>
                <a:spcPts val="1000"/>
              </a:spcBef>
              <a:spcAft>
                <a:spcPts val="600"/>
              </a:spcAft>
              <a:buClrTx/>
              <a:buSzTx/>
              <a:buFont typeface="Arial" panose="020B0604020202020204" pitchFamily="34" charset="0"/>
              <a:buChar char="•"/>
              <a:tabLst/>
              <a:defRPr/>
            </a:pPr>
            <a:r>
              <a:rPr lang="en-GB" sz="2400" dirty="0">
                <a:solidFill>
                  <a:prstClr val="black"/>
                </a:solidFill>
              </a:rPr>
              <a:t>P</a:t>
            </a:r>
            <a:r>
              <a:rPr kumimoji="0" lang="en-GB" sz="2400" b="0" i="0" u="none" strike="noStrike" kern="1200" cap="none" spc="0" normalizeH="0" baseline="0" noProof="0" dirty="0" err="1">
                <a:ln>
                  <a:noFill/>
                </a:ln>
                <a:solidFill>
                  <a:prstClr val="black"/>
                </a:solidFill>
                <a:effectLst/>
                <a:uLnTx/>
                <a:uFillTx/>
                <a:ea typeface="+mn-ea"/>
                <a:cs typeface="+mn-cs"/>
              </a:rPr>
              <a:t>lacement</a:t>
            </a:r>
            <a:r>
              <a:rPr kumimoji="0" lang="en-GB" sz="2400" b="0" i="0" u="none" strike="noStrike" kern="1200" cap="none" spc="0" normalizeH="0" baseline="0" noProof="0" dirty="0">
                <a:ln>
                  <a:noFill/>
                </a:ln>
                <a:solidFill>
                  <a:prstClr val="black"/>
                </a:solidFill>
                <a:effectLst/>
                <a:uLnTx/>
                <a:uFillTx/>
                <a:ea typeface="+mn-ea"/>
                <a:cs typeface="+mn-cs"/>
              </a:rPr>
              <a:t> </a:t>
            </a:r>
            <a:r>
              <a:rPr lang="en-GB" sz="2400" dirty="0">
                <a:solidFill>
                  <a:prstClr val="black"/>
                </a:solidFill>
              </a:rPr>
              <a:t>partially </a:t>
            </a:r>
            <a:r>
              <a:rPr kumimoji="0" lang="en-GB" sz="2400" b="0" i="0" u="none" strike="noStrike" kern="1200" cap="none" spc="0" normalizeH="0" baseline="0" noProof="0" dirty="0">
                <a:ln>
                  <a:noFill/>
                </a:ln>
                <a:solidFill>
                  <a:prstClr val="black"/>
                </a:solidFill>
                <a:effectLst/>
                <a:uLnTx/>
                <a:uFillTx/>
                <a:ea typeface="+mn-ea"/>
                <a:cs typeface="+mn-cs"/>
              </a:rPr>
              <a:t>closed during the school week? - </a:t>
            </a:r>
            <a:r>
              <a:rPr kumimoji="0" lang="en-GB" sz="2400" b="1" i="0" u="none" strike="noStrike" kern="1200" cap="none" spc="0" normalizeH="0" baseline="0" noProof="0" dirty="0">
                <a:ln>
                  <a:noFill/>
                </a:ln>
                <a:solidFill>
                  <a:prstClr val="black"/>
                </a:solidFill>
                <a:effectLst/>
                <a:uLnTx/>
                <a:uFillTx/>
                <a:ea typeface="+mn-ea"/>
                <a:cs typeface="+mn-cs"/>
              </a:rPr>
              <a:t>in school </a:t>
            </a:r>
            <a:r>
              <a:rPr kumimoji="0" lang="en-GB" sz="2400" b="0" i="0" u="none" strike="noStrike" kern="1200" cap="none" spc="0" normalizeH="0" baseline="0" noProof="0" dirty="0">
                <a:ln>
                  <a:noFill/>
                </a:ln>
                <a:solidFill>
                  <a:prstClr val="black"/>
                </a:solidFill>
                <a:effectLst/>
                <a:uLnTx/>
                <a:uFillTx/>
                <a:ea typeface="+mn-ea"/>
                <a:cs typeface="+mn-cs"/>
              </a:rPr>
              <a:t>these days. </a:t>
            </a:r>
          </a:p>
          <a:p>
            <a:pPr marL="228600" marR="0" lvl="0" indent="-228600" algn="l" defTabSz="914400" rtl="0" eaLnBrk="1" fontAlgn="auto" latinLnBrk="0" hangingPunct="1">
              <a:lnSpc>
                <a:spcPct val="120000"/>
              </a:lnSpc>
              <a:spcBef>
                <a:spcPts val="1000"/>
              </a:spcBef>
              <a:spcAft>
                <a:spcPts val="6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black"/>
                </a:solidFill>
                <a:effectLst/>
                <a:uLnTx/>
                <a:uFillTx/>
                <a:ea typeface="+mn-ea"/>
                <a:cs typeface="+mn-cs"/>
              </a:rPr>
              <a:t>Logbook </a:t>
            </a:r>
            <a:r>
              <a:rPr kumimoji="0" lang="en-GB" sz="2400" b="0" i="0" u="none" strike="noStrike" kern="1200" cap="none" spc="0" normalizeH="0" baseline="0" noProof="0" dirty="0">
                <a:ln>
                  <a:noFill/>
                </a:ln>
                <a:solidFill>
                  <a:prstClr val="black"/>
                </a:solidFill>
                <a:effectLst/>
                <a:uLnTx/>
                <a:uFillTx/>
                <a:ea typeface="+mn-ea"/>
                <a:cs typeface="+mn-cs"/>
              </a:rPr>
              <a:t>to complete during the placement.</a:t>
            </a:r>
          </a:p>
          <a:p>
            <a:pPr marL="228600" marR="0" lvl="0" indent="-228600" algn="l" defTabSz="914400" rtl="0" eaLnBrk="1" fontAlgn="auto" latinLnBrk="0" hangingPunct="1">
              <a:lnSpc>
                <a:spcPct val="120000"/>
              </a:lnSpc>
              <a:spcBef>
                <a:spcPts val="1000"/>
              </a:spcBef>
              <a:spcAft>
                <a:spcPts val="600"/>
              </a:spcAft>
              <a:buClrTx/>
              <a:buSzTx/>
              <a:buFont typeface="Arial" panose="020B0604020202020204" pitchFamily="34" charset="0"/>
              <a:buChar char="•"/>
              <a:tabLst/>
              <a:defRPr/>
            </a:pPr>
            <a:r>
              <a:rPr lang="en-GB" sz="2400" dirty="0">
                <a:solidFill>
                  <a:prstClr val="black"/>
                </a:solidFill>
              </a:rPr>
              <a:t>S</a:t>
            </a:r>
            <a:r>
              <a:rPr kumimoji="0" lang="en-GB" sz="2400" b="0" i="0" u="none" strike="noStrike" kern="1200" cap="none" spc="0" normalizeH="0" baseline="0" noProof="0" dirty="0" err="1">
                <a:ln>
                  <a:noFill/>
                </a:ln>
                <a:solidFill>
                  <a:prstClr val="black"/>
                </a:solidFill>
                <a:effectLst/>
                <a:uLnTx/>
                <a:uFillTx/>
                <a:ea typeface="+mn-ea"/>
                <a:cs typeface="+mn-cs"/>
              </a:rPr>
              <a:t>taff</a:t>
            </a:r>
            <a:r>
              <a:rPr kumimoji="0" lang="en-GB" sz="2400" b="0" i="0" u="none" strike="noStrike" kern="1200" cap="none" spc="0" normalizeH="0" baseline="0" noProof="0" dirty="0">
                <a:ln>
                  <a:noFill/>
                </a:ln>
                <a:solidFill>
                  <a:prstClr val="black"/>
                </a:solidFill>
                <a:effectLst/>
                <a:uLnTx/>
                <a:uFillTx/>
                <a:ea typeface="+mn-ea"/>
                <a:cs typeface="+mn-cs"/>
              </a:rPr>
              <a:t> will </a:t>
            </a:r>
            <a:r>
              <a:rPr kumimoji="0" lang="en-GB" sz="2400" b="1" i="0" u="none" strike="noStrike" kern="1200" cap="none" spc="0" normalizeH="0" baseline="0" noProof="0" dirty="0">
                <a:ln>
                  <a:noFill/>
                </a:ln>
                <a:solidFill>
                  <a:prstClr val="black"/>
                </a:solidFill>
                <a:effectLst/>
                <a:uLnTx/>
                <a:uFillTx/>
                <a:ea typeface="+mn-ea"/>
                <a:cs typeface="+mn-cs"/>
              </a:rPr>
              <a:t>‘check in’ </a:t>
            </a:r>
            <a:r>
              <a:rPr kumimoji="0" lang="en-GB" sz="2400" b="0" i="0" u="none" strike="noStrike" kern="1200" cap="none" spc="0" normalizeH="0" baseline="0" noProof="0" dirty="0">
                <a:ln>
                  <a:noFill/>
                </a:ln>
                <a:solidFill>
                  <a:prstClr val="black"/>
                </a:solidFill>
                <a:effectLst/>
                <a:uLnTx/>
                <a:uFillTx/>
                <a:ea typeface="+mn-ea"/>
                <a:cs typeface="+mn-cs"/>
              </a:rPr>
              <a:t>with the employer </a:t>
            </a:r>
            <a:r>
              <a:rPr lang="en-GB" sz="2400" dirty="0">
                <a:solidFill>
                  <a:prstClr val="black"/>
                </a:solidFill>
              </a:rPr>
              <a:t>&amp;</a:t>
            </a:r>
            <a:r>
              <a:rPr kumimoji="0" lang="en-GB" sz="2400" b="0" i="0" u="none" strike="noStrike" kern="1200" cap="none" spc="0" normalizeH="0" baseline="0" noProof="0" dirty="0">
                <a:ln>
                  <a:noFill/>
                </a:ln>
                <a:solidFill>
                  <a:prstClr val="black"/>
                </a:solidFill>
                <a:effectLst/>
                <a:uLnTx/>
                <a:uFillTx/>
                <a:ea typeface="+mn-ea"/>
                <a:cs typeface="+mn-cs"/>
              </a:rPr>
              <a:t> you during the placement.</a:t>
            </a:r>
          </a:p>
          <a:p>
            <a:pPr marL="228600" marR="0" lvl="0" indent="-228600" algn="l" defTabSz="914400" rtl="0" eaLnBrk="1" fontAlgn="auto" latinLnBrk="0" hangingPunct="1">
              <a:lnSpc>
                <a:spcPct val="120000"/>
              </a:lnSpc>
              <a:spcBef>
                <a:spcPts val="1000"/>
              </a:spcBef>
              <a:spcAft>
                <a:spcPts val="600"/>
              </a:spcAft>
              <a:buClrTx/>
              <a:buSzTx/>
              <a:buFont typeface="Arial" panose="020B0604020202020204" pitchFamily="34" charset="0"/>
              <a:buChar char="•"/>
              <a:tabLst/>
              <a:defRPr/>
            </a:pPr>
            <a:r>
              <a:rPr lang="en-GB" sz="2400" dirty="0">
                <a:solidFill>
                  <a:prstClr val="black"/>
                </a:solidFill>
              </a:rPr>
              <a:t>E</a:t>
            </a:r>
            <a:r>
              <a:rPr kumimoji="0" lang="en-GB" sz="2400" b="0" i="0" u="none" strike="noStrike" kern="1200" cap="none" spc="0" normalizeH="0" baseline="0" noProof="0" dirty="0" err="1">
                <a:ln>
                  <a:noFill/>
                </a:ln>
                <a:solidFill>
                  <a:prstClr val="black"/>
                </a:solidFill>
                <a:effectLst/>
                <a:uLnTx/>
                <a:uFillTx/>
                <a:ea typeface="+mn-ea"/>
                <a:cs typeface="+mn-cs"/>
              </a:rPr>
              <a:t>ligible</a:t>
            </a:r>
            <a:r>
              <a:rPr kumimoji="0" lang="en-GB" sz="2400" b="0" i="0" u="none" strike="noStrike" kern="1200" cap="none" spc="0" normalizeH="0" baseline="0" noProof="0" dirty="0">
                <a:ln>
                  <a:noFill/>
                </a:ln>
                <a:solidFill>
                  <a:prstClr val="black"/>
                </a:solidFill>
                <a:effectLst/>
                <a:uLnTx/>
                <a:uFillTx/>
                <a:ea typeface="+mn-ea"/>
                <a:cs typeface="+mn-cs"/>
              </a:rPr>
              <a:t> for </a:t>
            </a:r>
            <a:r>
              <a:rPr kumimoji="0" lang="en-GB" sz="2400" b="1" i="0" u="none" strike="noStrike" kern="1200" cap="none" spc="0" normalizeH="0" baseline="0" noProof="0" dirty="0">
                <a:ln>
                  <a:noFill/>
                </a:ln>
                <a:solidFill>
                  <a:prstClr val="black"/>
                </a:solidFill>
                <a:effectLst/>
                <a:uLnTx/>
                <a:uFillTx/>
                <a:ea typeface="+mn-ea"/>
                <a:cs typeface="+mn-cs"/>
              </a:rPr>
              <a:t>free school meals? </a:t>
            </a:r>
            <a:r>
              <a:rPr kumimoji="0" lang="en-GB" sz="2400" b="0" i="0" u="none" strike="noStrike" kern="1200" cap="none" spc="0" normalizeH="0" baseline="0" noProof="0" dirty="0">
                <a:ln>
                  <a:noFill/>
                </a:ln>
                <a:solidFill>
                  <a:prstClr val="black"/>
                </a:solidFill>
                <a:effectLst/>
                <a:uLnTx/>
                <a:uFillTx/>
                <a:ea typeface="+mn-ea"/>
                <a:cs typeface="+mn-cs"/>
              </a:rPr>
              <a:t>- You can collect a packed lunch from the school reception at the beginning of each day. Please speak to Mrs Mahloudji about this.</a:t>
            </a:r>
          </a:p>
        </p:txBody>
      </p:sp>
    </p:spTree>
    <p:extLst>
      <p:ext uri="{BB962C8B-B14F-4D97-AF65-F5344CB8AC3E}">
        <p14:creationId xmlns:p14="http://schemas.microsoft.com/office/powerpoint/2010/main" val="2636436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77BE7EE-3E14-C306-EE63-A73830E286EA}"/>
              </a:ext>
            </a:extLst>
          </p:cNvPr>
          <p:cNvSpPr>
            <a:spLocks noGrp="1"/>
          </p:cNvSpPr>
          <p:nvPr>
            <p:ph type="title"/>
          </p:nvPr>
        </p:nvSpPr>
        <p:spPr>
          <a:xfrm>
            <a:off x="6595641" y="601391"/>
            <a:ext cx="5276088" cy="2276856"/>
          </a:xfrm>
        </p:spPr>
        <p:txBody>
          <a:bodyPr/>
          <a:lstStyle/>
          <a:p>
            <a:r>
              <a:rPr lang="en-GB" dirty="0"/>
              <a:t>What Next?</a:t>
            </a:r>
          </a:p>
        </p:txBody>
      </p:sp>
      <p:sp>
        <p:nvSpPr>
          <p:cNvPr id="8" name="Slide Number Placeholder 7">
            <a:extLst>
              <a:ext uri="{FF2B5EF4-FFF2-40B4-BE49-F238E27FC236}">
                <a16:creationId xmlns:a16="http://schemas.microsoft.com/office/drawing/2014/main" id="{5A3908E5-9043-63F1-3C49-3C15048D785E}"/>
              </a:ext>
            </a:extLst>
          </p:cNvPr>
          <p:cNvSpPr>
            <a:spLocks noGrp="1"/>
          </p:cNvSpPr>
          <p:nvPr>
            <p:ph type="sldNum" sz="quarter" idx="12"/>
          </p:nvPr>
        </p:nvSpPr>
        <p:spPr/>
        <p:txBody>
          <a:bodyPr/>
          <a:lstStyle/>
          <a:p>
            <a:fld id="{D8DA9DAA-006C-4F4B-980E-E3DF019B24E2}" type="slidenum">
              <a:rPr lang="en-US" smtClean="0"/>
              <a:pPr/>
              <a:t>16</a:t>
            </a:fld>
            <a:endParaRPr lang="en-US" dirty="0"/>
          </a:p>
        </p:txBody>
      </p:sp>
      <p:sp>
        <p:nvSpPr>
          <p:cNvPr id="9" name="Text Placeholder 8">
            <a:extLst>
              <a:ext uri="{FF2B5EF4-FFF2-40B4-BE49-F238E27FC236}">
                <a16:creationId xmlns:a16="http://schemas.microsoft.com/office/drawing/2014/main" id="{09094D7A-505E-CCF6-398C-DB06A76E9637}"/>
              </a:ext>
            </a:extLst>
          </p:cNvPr>
          <p:cNvSpPr>
            <a:spLocks noGrp="1"/>
          </p:cNvSpPr>
          <p:nvPr>
            <p:ph type="body" sz="quarter" idx="13"/>
          </p:nvPr>
        </p:nvSpPr>
        <p:spPr>
          <a:xfrm>
            <a:off x="6427468" y="3041468"/>
            <a:ext cx="5276088" cy="1124712"/>
          </a:xfrm>
        </p:spPr>
        <p:txBody>
          <a:bodyPr/>
          <a:lstStyle/>
          <a:p>
            <a:r>
              <a:rPr lang="en-GB" dirty="0"/>
              <a:t>Work Experience 2026- Part 1</a:t>
            </a:r>
          </a:p>
        </p:txBody>
      </p:sp>
      <p:sp>
        <p:nvSpPr>
          <p:cNvPr id="11" name="Oval 10">
            <a:extLst>
              <a:ext uri="{FF2B5EF4-FFF2-40B4-BE49-F238E27FC236}">
                <a16:creationId xmlns:a16="http://schemas.microsoft.com/office/drawing/2014/main" id="{A448F326-3F0B-5179-43F7-8D6F58041EFC}"/>
              </a:ext>
            </a:extLst>
          </p:cNvPr>
          <p:cNvSpPr/>
          <p:nvPr/>
        </p:nvSpPr>
        <p:spPr>
          <a:xfrm>
            <a:off x="151892" y="87956"/>
            <a:ext cx="2904817" cy="2916501"/>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dirty="0">
                <a:solidFill>
                  <a:schemeClr val="bg1"/>
                </a:solidFill>
              </a:rPr>
              <a:t>Start exploring job roles of interest. Utilise Unifrog</a:t>
            </a:r>
          </a:p>
        </p:txBody>
      </p:sp>
      <p:sp>
        <p:nvSpPr>
          <p:cNvPr id="12" name="Oval 11">
            <a:extLst>
              <a:ext uri="{FF2B5EF4-FFF2-40B4-BE49-F238E27FC236}">
                <a16:creationId xmlns:a16="http://schemas.microsoft.com/office/drawing/2014/main" id="{D5CD6AD6-DD54-E882-D4C4-B117903BBC36}"/>
              </a:ext>
            </a:extLst>
          </p:cNvPr>
          <p:cNvSpPr/>
          <p:nvPr/>
        </p:nvSpPr>
        <p:spPr>
          <a:xfrm>
            <a:off x="1096196" y="3041468"/>
            <a:ext cx="2521131" cy="2420983"/>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dirty="0">
                <a:solidFill>
                  <a:schemeClr val="bg1"/>
                </a:solidFill>
              </a:rPr>
              <a:t>Research local employers. Record their contact details</a:t>
            </a:r>
          </a:p>
        </p:txBody>
      </p:sp>
      <p:sp>
        <p:nvSpPr>
          <p:cNvPr id="13" name="Oval 12">
            <a:extLst>
              <a:ext uri="{FF2B5EF4-FFF2-40B4-BE49-F238E27FC236}">
                <a16:creationId xmlns:a16="http://schemas.microsoft.com/office/drawing/2014/main" id="{DD9BA05B-1997-3BAD-D296-543370DBB5BB}"/>
              </a:ext>
            </a:extLst>
          </p:cNvPr>
          <p:cNvSpPr/>
          <p:nvPr/>
        </p:nvSpPr>
        <p:spPr>
          <a:xfrm>
            <a:off x="3673933" y="3730753"/>
            <a:ext cx="2874913" cy="2738412"/>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dirty="0">
                <a:solidFill>
                  <a:schemeClr val="bg1"/>
                </a:solidFill>
              </a:rPr>
              <a:t>Draft an enquiry email &amp; practice phone conversations </a:t>
            </a:r>
            <a:r>
              <a:rPr lang="en-GB" sz="1400" dirty="0">
                <a:solidFill>
                  <a:schemeClr val="bg1"/>
                </a:solidFill>
              </a:rPr>
              <a:t>(see student pack part 1 for support)</a:t>
            </a:r>
            <a:endParaRPr lang="en-GB" dirty="0">
              <a:solidFill>
                <a:schemeClr val="bg1"/>
              </a:solidFill>
            </a:endParaRPr>
          </a:p>
        </p:txBody>
      </p:sp>
      <p:sp>
        <p:nvSpPr>
          <p:cNvPr id="14" name="Oval 13">
            <a:extLst>
              <a:ext uri="{FF2B5EF4-FFF2-40B4-BE49-F238E27FC236}">
                <a16:creationId xmlns:a16="http://schemas.microsoft.com/office/drawing/2014/main" id="{A02939E1-DFEE-60CC-7519-1A8527A5BBC6}"/>
              </a:ext>
            </a:extLst>
          </p:cNvPr>
          <p:cNvSpPr/>
          <p:nvPr/>
        </p:nvSpPr>
        <p:spPr>
          <a:xfrm>
            <a:off x="6782781" y="4587866"/>
            <a:ext cx="2065016" cy="1902949"/>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dirty="0">
                <a:solidFill>
                  <a:schemeClr val="bg1"/>
                </a:solidFill>
              </a:rPr>
              <a:t>Contact employers</a:t>
            </a:r>
          </a:p>
        </p:txBody>
      </p:sp>
      <p:sp>
        <p:nvSpPr>
          <p:cNvPr id="15" name="Oval 14">
            <a:extLst>
              <a:ext uri="{FF2B5EF4-FFF2-40B4-BE49-F238E27FC236}">
                <a16:creationId xmlns:a16="http://schemas.microsoft.com/office/drawing/2014/main" id="{4D32F645-2ABC-AED1-ECDA-8BA8E7AEC517}"/>
              </a:ext>
            </a:extLst>
          </p:cNvPr>
          <p:cNvSpPr/>
          <p:nvPr/>
        </p:nvSpPr>
        <p:spPr>
          <a:xfrm>
            <a:off x="3307644" y="1526051"/>
            <a:ext cx="2065016" cy="1902949"/>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dirty="0">
                <a:solidFill>
                  <a:schemeClr val="bg1"/>
                </a:solidFill>
              </a:rPr>
              <a:t>Generate work experience ideas</a:t>
            </a:r>
          </a:p>
        </p:txBody>
      </p:sp>
      <p:sp>
        <p:nvSpPr>
          <p:cNvPr id="16" name="Oval 15">
            <a:extLst>
              <a:ext uri="{FF2B5EF4-FFF2-40B4-BE49-F238E27FC236}">
                <a16:creationId xmlns:a16="http://schemas.microsoft.com/office/drawing/2014/main" id="{6551C1C2-F4F0-C51C-8835-96DAF5E0FAA8}"/>
              </a:ext>
            </a:extLst>
          </p:cNvPr>
          <p:cNvSpPr/>
          <p:nvPr/>
        </p:nvSpPr>
        <p:spPr>
          <a:xfrm>
            <a:off x="5348147" y="367185"/>
            <a:ext cx="1816803" cy="1688592"/>
          </a:xfrm>
          <a:prstGeom prst="ellipse">
            <a:avLst/>
          </a:prstGeom>
          <a:noFill/>
          <a:ln w="9525"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dirty="0">
                <a:solidFill>
                  <a:schemeClr val="bg1"/>
                </a:solidFill>
              </a:rPr>
              <a:t>Engage in tutor activities</a:t>
            </a:r>
          </a:p>
        </p:txBody>
      </p:sp>
    </p:spTree>
    <p:extLst>
      <p:ext uri="{BB962C8B-B14F-4D97-AF65-F5344CB8AC3E}">
        <p14:creationId xmlns:p14="http://schemas.microsoft.com/office/powerpoint/2010/main" val="2411792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6727" y="469538"/>
            <a:ext cx="8047622" cy="584775"/>
          </a:xfrm>
          <a:prstGeom prst="rect">
            <a:avLst/>
          </a:prstGeom>
          <a:noFill/>
        </p:spPr>
        <p:txBody>
          <a:bodyPr wrap="square" rtlCol="0">
            <a:spAutoFit/>
          </a:bodyPr>
          <a:lstStyle/>
          <a:p>
            <a:r>
              <a:rPr lang="en-GB" sz="3200" b="1" dirty="0"/>
              <a:t>Work Experience 2026- Timeline</a:t>
            </a:r>
          </a:p>
        </p:txBody>
      </p:sp>
      <p:graphicFrame>
        <p:nvGraphicFramePr>
          <p:cNvPr id="5" name="Table 4">
            <a:extLst>
              <a:ext uri="{FF2B5EF4-FFF2-40B4-BE49-F238E27FC236}">
                <a16:creationId xmlns:a16="http://schemas.microsoft.com/office/drawing/2014/main" id="{60C121C9-8343-DC24-4C4D-C1DE167A5B1B}"/>
              </a:ext>
            </a:extLst>
          </p:cNvPr>
          <p:cNvGraphicFramePr>
            <a:graphicFrameLocks noGrp="1"/>
          </p:cNvGraphicFramePr>
          <p:nvPr>
            <p:extLst>
              <p:ext uri="{D42A27DB-BD31-4B8C-83A1-F6EECF244321}">
                <p14:modId xmlns:p14="http://schemas.microsoft.com/office/powerpoint/2010/main" val="1210604130"/>
              </p:ext>
            </p:extLst>
          </p:nvPr>
        </p:nvGraphicFramePr>
        <p:xfrm>
          <a:off x="276727" y="1198349"/>
          <a:ext cx="11634536" cy="5521808"/>
        </p:xfrm>
        <a:graphic>
          <a:graphicData uri="http://schemas.openxmlformats.org/drawingml/2006/table">
            <a:tbl>
              <a:tblPr>
                <a:tableStyleId>{D7AC3CCA-C797-4891-BE02-D94E43425B78}</a:tableStyleId>
              </a:tblPr>
              <a:tblGrid>
                <a:gridCol w="2358189">
                  <a:extLst>
                    <a:ext uri="{9D8B030D-6E8A-4147-A177-3AD203B41FA5}">
                      <a16:colId xmlns:a16="http://schemas.microsoft.com/office/drawing/2014/main" val="905996590"/>
                    </a:ext>
                  </a:extLst>
                </a:gridCol>
                <a:gridCol w="9276347">
                  <a:extLst>
                    <a:ext uri="{9D8B030D-6E8A-4147-A177-3AD203B41FA5}">
                      <a16:colId xmlns:a16="http://schemas.microsoft.com/office/drawing/2014/main" val="3616685761"/>
                    </a:ext>
                  </a:extLst>
                </a:gridCol>
              </a:tblGrid>
              <a:tr h="1108501">
                <a:tc>
                  <a:txBody>
                    <a:bodyPr/>
                    <a:lstStyle/>
                    <a:p>
                      <a:pPr marR="0" indent="0" algn="ctr" rtl="0">
                        <a:lnSpc>
                          <a:spcPct val="119000"/>
                        </a:lnSpc>
                        <a:spcAft>
                          <a:spcPts val="600"/>
                        </a:spcAft>
                        <a:buNone/>
                      </a:pPr>
                      <a:r>
                        <a:rPr lang="en-GB" sz="1600" b="1" kern="1200" dirty="0">
                          <a:ln>
                            <a:noFill/>
                          </a:ln>
                          <a:solidFill>
                            <a:srgbClr val="000000"/>
                          </a:solidFill>
                          <a:effectLst/>
                        </a:rPr>
                        <a:t>October 2025</a:t>
                      </a:r>
                      <a:endParaRPr lang="en-GB" sz="1400" b="1" kern="1400" dirty="0">
                        <a:ln>
                          <a:noFill/>
                        </a:ln>
                        <a:solidFill>
                          <a:srgbClr val="000000"/>
                        </a:solidFill>
                        <a:effectLst/>
                        <a:latin typeface="Calibri" panose="020F0502020204030204" pitchFamily="34" charset="0"/>
                      </a:endParaRPr>
                    </a:p>
                  </a:txBody>
                  <a:tcPr marL="71067" marR="71067" marT="35534" marB="35534"/>
                </a:tc>
                <a:tc>
                  <a:txBody>
                    <a:bodyPr/>
                    <a:lstStyle/>
                    <a:p>
                      <a:pPr marL="138214" marR="0" indent="-138214" algn="l" rtl="0">
                        <a:lnSpc>
                          <a:spcPct val="119000"/>
                        </a:lnSpc>
                        <a:spcAft>
                          <a:spcPts val="600"/>
                        </a:spcAft>
                        <a:buNone/>
                      </a:pPr>
                      <a:r>
                        <a:rPr lang="en-GB" sz="1200" kern="1400" dirty="0">
                          <a:ln>
                            <a:noFill/>
                          </a:ln>
                          <a:solidFill>
                            <a:srgbClr val="000000"/>
                          </a:solidFill>
                          <a:effectLst/>
                        </a:rPr>
                        <a:t>· </a:t>
                      </a:r>
                      <a:r>
                        <a:rPr lang="en-GB" sz="1400" kern="1200" dirty="0">
                          <a:ln>
                            <a:noFill/>
                          </a:ln>
                          <a:solidFill>
                            <a:srgbClr val="000000"/>
                          </a:solidFill>
                          <a:effectLst/>
                        </a:rPr>
                        <a:t>Student/Parent Launch</a:t>
                      </a:r>
                      <a:endParaRPr lang="en-GB" sz="1200" kern="1400" dirty="0">
                        <a:ln>
                          <a:noFill/>
                        </a:ln>
                        <a:solidFill>
                          <a:srgbClr val="000000"/>
                        </a:solidFill>
                        <a:effectLst/>
                      </a:endParaRPr>
                    </a:p>
                    <a:p>
                      <a:pPr marL="138214" marR="0" indent="-138214" algn="l" rtl="0">
                        <a:lnSpc>
                          <a:spcPct val="119000"/>
                        </a:lnSpc>
                        <a:spcAft>
                          <a:spcPts val="600"/>
                        </a:spcAft>
                        <a:buNone/>
                      </a:pPr>
                      <a:r>
                        <a:rPr lang="en-GB" sz="1200" kern="1400" dirty="0">
                          <a:ln>
                            <a:noFill/>
                          </a:ln>
                          <a:solidFill>
                            <a:srgbClr val="000000"/>
                          </a:solidFill>
                          <a:effectLst/>
                        </a:rPr>
                        <a:t>· </a:t>
                      </a:r>
                      <a:r>
                        <a:rPr lang="en-GB" sz="1400" kern="1200" dirty="0">
                          <a:ln>
                            <a:noFill/>
                          </a:ln>
                          <a:solidFill>
                            <a:srgbClr val="000000"/>
                          </a:solidFill>
                          <a:effectLst/>
                        </a:rPr>
                        <a:t>Student support packs- Part 1 issued</a:t>
                      </a:r>
                      <a:endParaRPr lang="en-GB" sz="1200" kern="1400" dirty="0">
                        <a:ln>
                          <a:noFill/>
                        </a:ln>
                        <a:solidFill>
                          <a:srgbClr val="000000"/>
                        </a:solidFill>
                        <a:effectLst/>
                      </a:endParaRPr>
                    </a:p>
                    <a:p>
                      <a:pPr marL="138214" marR="0" indent="-138214" algn="l" rtl="0">
                        <a:lnSpc>
                          <a:spcPct val="119000"/>
                        </a:lnSpc>
                        <a:spcAft>
                          <a:spcPts val="600"/>
                        </a:spcAft>
                        <a:buNone/>
                      </a:pPr>
                      <a:r>
                        <a:rPr lang="en-GB" sz="1200" kern="1400" dirty="0">
                          <a:ln>
                            <a:noFill/>
                          </a:ln>
                          <a:solidFill>
                            <a:srgbClr val="000000"/>
                          </a:solidFill>
                          <a:effectLst/>
                        </a:rPr>
                        <a:t>· </a:t>
                      </a:r>
                      <a:r>
                        <a:rPr lang="en-GB" sz="1400" kern="1200" dirty="0">
                          <a:ln>
                            <a:noFill/>
                          </a:ln>
                          <a:solidFill>
                            <a:srgbClr val="000000"/>
                          </a:solidFill>
                          <a:effectLst/>
                        </a:rPr>
                        <a:t>Start to conduct your research- Identify career sectors of interest and local companies</a:t>
                      </a:r>
                      <a:endParaRPr lang="en-GB" sz="1400" b="1" kern="1400" dirty="0">
                        <a:ln>
                          <a:noFill/>
                        </a:ln>
                        <a:solidFill>
                          <a:srgbClr val="00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252447999"/>
                  </a:ext>
                </a:extLst>
              </a:tr>
              <a:tr h="1429485">
                <a:tc>
                  <a:txBody>
                    <a:bodyPr/>
                    <a:lstStyle/>
                    <a:p>
                      <a:pPr marR="0" indent="0" algn="ctr" rtl="0">
                        <a:lnSpc>
                          <a:spcPct val="119000"/>
                        </a:lnSpc>
                        <a:spcAft>
                          <a:spcPts val="600"/>
                        </a:spcAft>
                        <a:buNone/>
                      </a:pPr>
                      <a:r>
                        <a:rPr lang="en-GB" sz="1600" b="1" kern="1200" dirty="0">
                          <a:ln>
                            <a:noFill/>
                          </a:ln>
                          <a:solidFill>
                            <a:srgbClr val="000000"/>
                          </a:solidFill>
                          <a:effectLst/>
                        </a:rPr>
                        <a:t>November 2025</a:t>
                      </a:r>
                      <a:endParaRPr lang="en-GB" sz="1400" b="1" kern="1400" dirty="0">
                        <a:ln>
                          <a:noFill/>
                        </a:ln>
                        <a:solidFill>
                          <a:srgbClr val="000000"/>
                        </a:solidFill>
                        <a:effectLst/>
                        <a:latin typeface="Calibri" panose="020F0502020204030204" pitchFamily="34" charset="0"/>
                      </a:endParaRPr>
                    </a:p>
                  </a:txBody>
                  <a:tcPr marL="71067" marR="71067" marT="35534" marB="35534"/>
                </a:tc>
                <a:tc>
                  <a:txBody>
                    <a:bodyPr/>
                    <a:lstStyle/>
                    <a:p>
                      <a:pPr marL="170117" marR="0" indent="-170117" algn="l" rtl="0">
                        <a:lnSpc>
                          <a:spcPct val="119000"/>
                        </a:lnSpc>
                        <a:spcAft>
                          <a:spcPts val="600"/>
                        </a:spcAft>
                        <a:buNone/>
                      </a:pPr>
                      <a:r>
                        <a:rPr lang="en-GB" sz="1400" kern="1400">
                          <a:ln>
                            <a:noFill/>
                          </a:ln>
                          <a:solidFill>
                            <a:srgbClr val="000000"/>
                          </a:solidFill>
                          <a:effectLst/>
                        </a:rPr>
                        <a:t>·</a:t>
                      </a:r>
                      <a:r>
                        <a:rPr lang="en-GB" sz="1100" kern="1400">
                          <a:ln>
                            <a:noFill/>
                          </a:ln>
                          <a:solidFill>
                            <a:srgbClr val="000000"/>
                          </a:solidFill>
                          <a:effectLst/>
                        </a:rPr>
                        <a:t>  </a:t>
                      </a:r>
                      <a:r>
                        <a:rPr lang="en-GB" sz="1400" kern="1400">
                          <a:ln>
                            <a:noFill/>
                          </a:ln>
                          <a:solidFill>
                            <a:srgbClr val="000000"/>
                          </a:solidFill>
                          <a:effectLst/>
                        </a:rPr>
                        <a:t>Actively </a:t>
                      </a:r>
                      <a:r>
                        <a:rPr lang="en-GB" sz="1400" kern="1200">
                          <a:ln>
                            <a:noFill/>
                          </a:ln>
                          <a:solidFill>
                            <a:srgbClr val="000000"/>
                          </a:solidFill>
                          <a:effectLst/>
                        </a:rPr>
                        <a:t>contacting employers &amp; making enquiries- Use the support pack for examples of emails &amp; phone conversations.</a:t>
                      </a:r>
                      <a:endParaRPr lang="en-GB" sz="1200" kern="1400">
                        <a:ln>
                          <a:noFill/>
                        </a:ln>
                        <a:solidFill>
                          <a:srgbClr val="000000"/>
                        </a:solidFill>
                        <a:effectLst/>
                      </a:endParaRPr>
                    </a:p>
                    <a:p>
                      <a:pPr marL="170117" marR="0" indent="-170117" algn="l" rtl="0">
                        <a:lnSpc>
                          <a:spcPct val="119000"/>
                        </a:lnSpc>
                        <a:spcAft>
                          <a:spcPts val="600"/>
                        </a:spcAft>
                        <a:buNone/>
                      </a:pPr>
                      <a:r>
                        <a:rPr lang="en-GB" sz="1200" kern="1400">
                          <a:ln>
                            <a:noFill/>
                          </a:ln>
                          <a:solidFill>
                            <a:srgbClr val="000000"/>
                          </a:solidFill>
                          <a:effectLst/>
                        </a:rPr>
                        <a:t>· </a:t>
                      </a:r>
                      <a:r>
                        <a:rPr lang="en-GB" sz="1400" kern="1200">
                          <a:ln>
                            <a:noFill/>
                          </a:ln>
                          <a:solidFill>
                            <a:srgbClr val="000000"/>
                          </a:solidFill>
                          <a:effectLst/>
                        </a:rPr>
                        <a:t>Tutor support activities </a:t>
                      </a:r>
                    </a:p>
                    <a:p>
                      <a:pPr marL="170117" marR="0" indent="-170117" algn="l" rtl="0">
                        <a:lnSpc>
                          <a:spcPct val="119000"/>
                        </a:lnSpc>
                        <a:spcAft>
                          <a:spcPts val="600"/>
                        </a:spcAft>
                        <a:buNone/>
                      </a:pPr>
                      <a:r>
                        <a:rPr lang="en-GB" sz="1200" kern="1400">
                          <a:ln>
                            <a:noFill/>
                          </a:ln>
                          <a:solidFill>
                            <a:srgbClr val="000000"/>
                          </a:solidFill>
                          <a:effectLst/>
                        </a:rPr>
                        <a:t>· </a:t>
                      </a:r>
                      <a:r>
                        <a:rPr lang="en-GB" sz="1400" kern="1200">
                          <a:ln>
                            <a:noFill/>
                          </a:ln>
                          <a:solidFill>
                            <a:srgbClr val="000000"/>
                          </a:solidFill>
                          <a:effectLst/>
                        </a:rPr>
                        <a:t>Student Support Packs- Part 2 issued, with assembly on the vetting process. </a:t>
                      </a:r>
                      <a:endParaRPr lang="en-GB" sz="1400" b="1" kern="1400" dirty="0">
                        <a:ln>
                          <a:noFill/>
                        </a:ln>
                        <a:solidFill>
                          <a:srgbClr val="00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1829283161"/>
                  </a:ext>
                </a:extLst>
              </a:tr>
              <a:tr h="604823">
                <a:tc>
                  <a:txBody>
                    <a:bodyPr/>
                    <a:lstStyle/>
                    <a:p>
                      <a:pPr marR="0" indent="0" algn="ctr" rtl="0">
                        <a:lnSpc>
                          <a:spcPct val="119000"/>
                        </a:lnSpc>
                        <a:spcAft>
                          <a:spcPts val="600"/>
                        </a:spcAft>
                        <a:buNone/>
                      </a:pPr>
                      <a:r>
                        <a:rPr lang="en-GB" sz="1600" b="1" kern="1200" dirty="0">
                          <a:ln>
                            <a:noFill/>
                          </a:ln>
                          <a:solidFill>
                            <a:srgbClr val="FF0000"/>
                          </a:solidFill>
                          <a:effectLst/>
                        </a:rPr>
                        <a:t>30th January 2026</a:t>
                      </a:r>
                      <a:endParaRPr lang="en-GB" sz="1400" kern="1400" dirty="0">
                        <a:ln>
                          <a:noFill/>
                        </a:ln>
                        <a:solidFill>
                          <a:srgbClr val="000000"/>
                        </a:solidFill>
                        <a:effectLst/>
                        <a:latin typeface="Calibri" panose="020F0502020204030204" pitchFamily="34" charset="0"/>
                      </a:endParaRPr>
                    </a:p>
                  </a:txBody>
                  <a:tcPr marL="71067" marR="71067" marT="35534" marB="35534"/>
                </a:tc>
                <a:tc>
                  <a:txBody>
                    <a:bodyPr/>
                    <a:lstStyle/>
                    <a:p>
                      <a:pPr marR="0" indent="0" algn="ctr" rtl="0">
                        <a:lnSpc>
                          <a:spcPct val="119000"/>
                        </a:lnSpc>
                        <a:spcAft>
                          <a:spcPts val="600"/>
                        </a:spcAft>
                        <a:buNone/>
                      </a:pPr>
                      <a:r>
                        <a:rPr lang="en-GB" sz="1400" kern="1200" dirty="0">
                          <a:ln>
                            <a:noFill/>
                          </a:ln>
                          <a:solidFill>
                            <a:srgbClr val="000000"/>
                          </a:solidFill>
                          <a:effectLst/>
                        </a:rPr>
                        <a:t>Secured a placement and submitted the details on Unifrog, (Placement tool) – this triggers health &amp; safety checks to start.</a:t>
                      </a:r>
                      <a:endParaRPr lang="en-GB" sz="1400" kern="1400" dirty="0">
                        <a:ln>
                          <a:noFill/>
                        </a:ln>
                        <a:solidFill>
                          <a:srgbClr val="00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2431069326"/>
                  </a:ext>
                </a:extLst>
              </a:tr>
              <a:tr h="569913">
                <a:tc gridSpan="2">
                  <a:txBody>
                    <a:bodyPr/>
                    <a:lstStyle/>
                    <a:p>
                      <a:pPr marR="0" indent="0" algn="ctr" rtl="0">
                        <a:lnSpc>
                          <a:spcPct val="119000"/>
                        </a:lnSpc>
                        <a:spcAft>
                          <a:spcPts val="600"/>
                        </a:spcAft>
                        <a:buNone/>
                      </a:pPr>
                      <a:r>
                        <a:rPr lang="en-GB" sz="1200" b="1" kern="1200" dirty="0">
                          <a:ln>
                            <a:noFill/>
                          </a:ln>
                          <a:solidFill>
                            <a:srgbClr val="1D9BA1"/>
                          </a:solidFill>
                          <a:effectLst/>
                        </a:rPr>
                        <a:t> </a:t>
                      </a:r>
                      <a:r>
                        <a:rPr lang="en-GB" sz="1800" b="1" kern="1200" dirty="0">
                          <a:ln>
                            <a:noFill/>
                          </a:ln>
                          <a:solidFill>
                            <a:srgbClr val="1D9BA1"/>
                          </a:solidFill>
                          <a:effectLst/>
                        </a:rPr>
                        <a:t>On-going notification of placement approval—Via Email/Unifrog</a:t>
                      </a:r>
                      <a:endParaRPr lang="en-GB" sz="1100" kern="1400" dirty="0">
                        <a:ln>
                          <a:noFill/>
                        </a:ln>
                        <a:solidFill>
                          <a:srgbClr val="000000"/>
                        </a:solidFill>
                        <a:effectLst/>
                        <a:latin typeface="Calibri" panose="020F0502020204030204" pitchFamily="34" charset="0"/>
                      </a:endParaRPr>
                    </a:p>
                  </a:txBody>
                  <a:tcPr marL="71067" marR="71067" marT="35534" marB="35534"/>
                </a:tc>
                <a:tc hMerge="1">
                  <a:txBody>
                    <a:bodyPr/>
                    <a:lstStyle/>
                    <a:p>
                      <a:endParaRPr lang="en-GB"/>
                    </a:p>
                  </a:txBody>
                  <a:tcPr/>
                </a:tc>
                <a:extLst>
                  <a:ext uri="{0D108BD9-81ED-4DB2-BD59-A6C34878D82A}">
                    <a16:rowId xmlns:a16="http://schemas.microsoft.com/office/drawing/2014/main" val="1666443990"/>
                  </a:ext>
                </a:extLst>
              </a:tr>
              <a:tr h="725034">
                <a:tc>
                  <a:txBody>
                    <a:bodyPr/>
                    <a:lstStyle/>
                    <a:p>
                      <a:pPr marR="0" indent="0" algn="ctr" rtl="0">
                        <a:lnSpc>
                          <a:spcPct val="119000"/>
                        </a:lnSpc>
                        <a:spcAft>
                          <a:spcPts val="600"/>
                        </a:spcAft>
                        <a:buNone/>
                      </a:pPr>
                      <a:r>
                        <a:rPr lang="en-GB" sz="1600" b="1" kern="1200" dirty="0">
                          <a:ln>
                            <a:noFill/>
                          </a:ln>
                          <a:solidFill>
                            <a:srgbClr val="000000"/>
                          </a:solidFill>
                          <a:effectLst/>
                        </a:rPr>
                        <a:t>W/B 13th April 2026</a:t>
                      </a:r>
                      <a:endParaRPr lang="en-GB" sz="1400" b="1" kern="1400" dirty="0">
                        <a:ln>
                          <a:noFill/>
                        </a:ln>
                        <a:solidFill>
                          <a:srgbClr val="000000"/>
                        </a:solidFill>
                        <a:effectLst/>
                        <a:latin typeface="Calibri" panose="020F0502020204030204" pitchFamily="34" charset="0"/>
                      </a:endParaRPr>
                    </a:p>
                  </a:txBody>
                  <a:tcPr marL="71067" marR="71067" marT="35534" marB="35534"/>
                </a:tc>
                <a:tc>
                  <a:txBody>
                    <a:bodyPr/>
                    <a:lstStyle/>
                    <a:p>
                      <a:pPr marR="0" indent="0" algn="l" rtl="0">
                        <a:lnSpc>
                          <a:spcPct val="119000"/>
                        </a:lnSpc>
                        <a:spcAft>
                          <a:spcPts val="600"/>
                        </a:spcAft>
                        <a:buNone/>
                      </a:pPr>
                      <a:r>
                        <a:rPr lang="en-GB" sz="1400" kern="1200">
                          <a:ln>
                            <a:noFill/>
                          </a:ln>
                          <a:solidFill>
                            <a:srgbClr val="000000"/>
                          </a:solidFill>
                          <a:effectLst/>
                        </a:rPr>
                        <a:t>Contact the placement provider again to remind them you will be joining soon. Double-check key information to ensure it has not changed, e.g. start/finish times, arrival on the first day, dress code, lunch arrangements, etc.</a:t>
                      </a:r>
                      <a:endParaRPr lang="en-GB" sz="1400" b="1" kern="1400" dirty="0">
                        <a:ln>
                          <a:noFill/>
                        </a:ln>
                        <a:solidFill>
                          <a:srgbClr val="00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318983222"/>
                  </a:ext>
                </a:extLst>
              </a:tr>
              <a:tr h="489115">
                <a:tc>
                  <a:txBody>
                    <a:bodyPr/>
                    <a:lstStyle/>
                    <a:p>
                      <a:pPr marR="0" indent="0" algn="ctr" rtl="0">
                        <a:lnSpc>
                          <a:spcPct val="119000"/>
                        </a:lnSpc>
                        <a:spcAft>
                          <a:spcPts val="600"/>
                        </a:spcAft>
                        <a:buNone/>
                      </a:pPr>
                      <a:r>
                        <a:rPr lang="en-GB" sz="1600" b="1" kern="1200" dirty="0">
                          <a:ln>
                            <a:noFill/>
                          </a:ln>
                          <a:solidFill>
                            <a:srgbClr val="000000"/>
                          </a:solidFill>
                          <a:effectLst/>
                        </a:rPr>
                        <a:t>W/B 27th April 2026</a:t>
                      </a:r>
                      <a:endParaRPr lang="en-GB" sz="1400" b="1" kern="1400" dirty="0">
                        <a:ln>
                          <a:noFill/>
                        </a:ln>
                        <a:solidFill>
                          <a:srgbClr val="000000"/>
                        </a:solidFill>
                        <a:effectLst/>
                        <a:latin typeface="Calibri" panose="020F0502020204030204" pitchFamily="34" charset="0"/>
                      </a:endParaRPr>
                    </a:p>
                  </a:txBody>
                  <a:tcPr marL="71067" marR="71067" marT="35534" marB="35534"/>
                </a:tc>
                <a:tc>
                  <a:txBody>
                    <a:bodyPr/>
                    <a:lstStyle/>
                    <a:p>
                      <a:pPr marR="0" indent="0" algn="l" rtl="0">
                        <a:lnSpc>
                          <a:spcPct val="119000"/>
                        </a:lnSpc>
                        <a:spcAft>
                          <a:spcPts val="600"/>
                        </a:spcAft>
                        <a:buNone/>
                      </a:pPr>
                      <a:r>
                        <a:rPr lang="en-GB" sz="1400" kern="1200" dirty="0">
                          <a:ln>
                            <a:noFill/>
                          </a:ln>
                          <a:solidFill>
                            <a:srgbClr val="000000"/>
                          </a:solidFill>
                          <a:effectLst/>
                        </a:rPr>
                        <a:t>Undertake placement &amp; Complete logbook.</a:t>
                      </a:r>
                      <a:endParaRPr lang="en-GB" sz="1400" b="1" kern="1400" dirty="0">
                        <a:ln>
                          <a:noFill/>
                        </a:ln>
                        <a:solidFill>
                          <a:srgbClr val="00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256939733"/>
                  </a:ext>
                </a:extLst>
              </a:tr>
              <a:tr h="504619">
                <a:tc>
                  <a:txBody>
                    <a:bodyPr/>
                    <a:lstStyle/>
                    <a:p>
                      <a:pPr marR="0" indent="0" algn="ctr" rtl="0">
                        <a:lnSpc>
                          <a:spcPct val="119000"/>
                        </a:lnSpc>
                        <a:spcAft>
                          <a:spcPts val="600"/>
                        </a:spcAft>
                        <a:buNone/>
                      </a:pPr>
                      <a:r>
                        <a:rPr lang="en-GB" sz="1600" b="1" kern="1200" dirty="0">
                          <a:ln>
                            <a:noFill/>
                          </a:ln>
                          <a:solidFill>
                            <a:srgbClr val="000000"/>
                          </a:solidFill>
                          <a:effectLst/>
                        </a:rPr>
                        <a:t>W/B 4th May 2026</a:t>
                      </a:r>
                      <a:endParaRPr lang="en-GB" sz="1400" b="1" kern="1400" dirty="0">
                        <a:ln>
                          <a:noFill/>
                        </a:ln>
                        <a:solidFill>
                          <a:srgbClr val="000000"/>
                        </a:solidFill>
                        <a:effectLst/>
                        <a:latin typeface="Calibri" panose="020F0502020204030204" pitchFamily="34" charset="0"/>
                      </a:endParaRPr>
                    </a:p>
                  </a:txBody>
                  <a:tcPr marL="71067" marR="71067" marT="35534" marB="35534"/>
                </a:tc>
                <a:tc>
                  <a:txBody>
                    <a:bodyPr/>
                    <a:lstStyle/>
                    <a:p>
                      <a:pPr marR="0" indent="0" algn="l" rtl="0">
                        <a:lnSpc>
                          <a:spcPct val="119000"/>
                        </a:lnSpc>
                        <a:spcAft>
                          <a:spcPts val="600"/>
                        </a:spcAft>
                        <a:buNone/>
                      </a:pPr>
                      <a:r>
                        <a:rPr lang="en-GB" sz="1400" kern="1200" dirty="0">
                          <a:ln>
                            <a:noFill/>
                          </a:ln>
                          <a:solidFill>
                            <a:srgbClr val="000000"/>
                          </a:solidFill>
                          <a:effectLst/>
                        </a:rPr>
                        <a:t>Review placement and update your CV.</a:t>
                      </a:r>
                      <a:endParaRPr lang="en-GB" sz="1400" b="1" kern="1400" dirty="0">
                        <a:ln>
                          <a:noFill/>
                        </a:ln>
                        <a:solidFill>
                          <a:srgbClr val="000000"/>
                        </a:solidFill>
                        <a:effectLst/>
                        <a:latin typeface="Calibri" panose="020F0502020204030204" pitchFamily="34" charset="0"/>
                      </a:endParaRPr>
                    </a:p>
                  </a:txBody>
                  <a:tcPr marL="71067" marR="71067" marT="35534" marB="35534"/>
                </a:tc>
                <a:extLst>
                  <a:ext uri="{0D108BD9-81ED-4DB2-BD59-A6C34878D82A}">
                    <a16:rowId xmlns:a16="http://schemas.microsoft.com/office/drawing/2014/main" val="3223739205"/>
                  </a:ext>
                </a:extLst>
              </a:tr>
            </a:tbl>
          </a:graphicData>
        </a:graphic>
      </p:graphicFrame>
      <p:sp>
        <p:nvSpPr>
          <p:cNvPr id="2" name="Rectangle: Diagonal Corners Rounded 1">
            <a:extLst>
              <a:ext uri="{FF2B5EF4-FFF2-40B4-BE49-F238E27FC236}">
                <a16:creationId xmlns:a16="http://schemas.microsoft.com/office/drawing/2014/main" id="{6576DB3D-1719-E6B3-F916-938B7F0336EA}"/>
              </a:ext>
            </a:extLst>
          </p:cNvPr>
          <p:cNvSpPr/>
          <p:nvPr/>
        </p:nvSpPr>
        <p:spPr>
          <a:xfrm rot="762699">
            <a:off x="7951240" y="443119"/>
            <a:ext cx="3884022" cy="1123405"/>
          </a:xfrm>
          <a:prstGeom prst="round2Diag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As soon as you have a placement secured, complete the placement tool (Unifrog).</a:t>
            </a:r>
          </a:p>
        </p:txBody>
      </p:sp>
      <p:sp>
        <p:nvSpPr>
          <p:cNvPr id="6" name="Control 1">
            <a:extLst>
              <a:ext uri="{FF2B5EF4-FFF2-40B4-BE49-F238E27FC236}">
                <a16:creationId xmlns:a16="http://schemas.microsoft.com/office/drawing/2014/main" id="{045EA084-1611-E352-4276-E1A60D961439}"/>
              </a:ext>
            </a:extLst>
          </p:cNvPr>
          <p:cNvSpPr>
            <a:spLocks noChangeArrowheads="1" noChangeShapeType="1"/>
          </p:cNvSpPr>
          <p:nvPr/>
        </p:nvSpPr>
        <p:spPr bwMode="auto">
          <a:xfrm>
            <a:off x="1518338" y="2575047"/>
            <a:ext cx="9686965" cy="4425097"/>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29690055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41C5B-D53F-BF6D-A4E6-4730DD183513}"/>
              </a:ext>
            </a:extLst>
          </p:cNvPr>
          <p:cNvSpPr>
            <a:spLocks noGrp="1"/>
          </p:cNvSpPr>
          <p:nvPr>
            <p:ph type="ctrTitle"/>
          </p:nvPr>
        </p:nvSpPr>
        <p:spPr/>
        <p:txBody>
          <a:bodyPr/>
          <a:lstStyle/>
          <a:p>
            <a:r>
              <a:rPr lang="en-GB" dirty="0"/>
              <a:t>Any Questions?</a:t>
            </a:r>
          </a:p>
        </p:txBody>
      </p:sp>
      <p:sp>
        <p:nvSpPr>
          <p:cNvPr id="3" name="Subtitle 2">
            <a:extLst>
              <a:ext uri="{FF2B5EF4-FFF2-40B4-BE49-F238E27FC236}">
                <a16:creationId xmlns:a16="http://schemas.microsoft.com/office/drawing/2014/main" id="{5A679262-A05B-FD4B-4608-053306BBB7AA}"/>
              </a:ext>
            </a:extLst>
          </p:cNvPr>
          <p:cNvSpPr>
            <a:spLocks noGrp="1"/>
          </p:cNvSpPr>
          <p:nvPr>
            <p:ph type="subTitle" idx="1"/>
          </p:nvPr>
        </p:nvSpPr>
        <p:spPr/>
        <p:txBody>
          <a:bodyPr/>
          <a:lstStyle/>
          <a:p>
            <a:r>
              <a:rPr lang="en-GB" dirty="0"/>
              <a:t>Work Experience 2026- Part 1</a:t>
            </a:r>
          </a:p>
        </p:txBody>
      </p:sp>
    </p:spTree>
    <p:extLst>
      <p:ext uri="{BB962C8B-B14F-4D97-AF65-F5344CB8AC3E}">
        <p14:creationId xmlns:p14="http://schemas.microsoft.com/office/powerpoint/2010/main" val="33673228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22640-D016-6806-59C7-E6150AA393DF}"/>
              </a:ext>
            </a:extLst>
          </p:cNvPr>
          <p:cNvSpPr>
            <a:spLocks noGrp="1"/>
          </p:cNvSpPr>
          <p:nvPr>
            <p:ph type="title"/>
          </p:nvPr>
        </p:nvSpPr>
        <p:spPr>
          <a:xfrm>
            <a:off x="838200" y="146191"/>
            <a:ext cx="10515600" cy="960438"/>
          </a:xfrm>
        </p:spPr>
        <p:txBody>
          <a:bodyPr/>
          <a:lstStyle/>
          <a:p>
            <a:r>
              <a:rPr lang="en-GB" dirty="0"/>
              <a:t>Placement Vetting</a:t>
            </a:r>
          </a:p>
        </p:txBody>
      </p:sp>
      <p:sp>
        <p:nvSpPr>
          <p:cNvPr id="3" name="Content Placeholder 2">
            <a:extLst>
              <a:ext uri="{FF2B5EF4-FFF2-40B4-BE49-F238E27FC236}">
                <a16:creationId xmlns:a16="http://schemas.microsoft.com/office/drawing/2014/main" id="{00583188-4FD8-38EA-D27A-032C4294B30B}"/>
              </a:ext>
            </a:extLst>
          </p:cNvPr>
          <p:cNvSpPr>
            <a:spLocks noGrp="1"/>
          </p:cNvSpPr>
          <p:nvPr>
            <p:ph idx="1"/>
          </p:nvPr>
        </p:nvSpPr>
        <p:spPr>
          <a:xfrm>
            <a:off x="838200" y="1690688"/>
            <a:ext cx="10515600" cy="4486275"/>
          </a:xfrm>
        </p:spPr>
        <p:txBody>
          <a:bodyPr>
            <a:normAutofit/>
          </a:bodyPr>
          <a:lstStyle/>
          <a:p>
            <a:endParaRPr lang="en-GB" dirty="0"/>
          </a:p>
          <a:p>
            <a:pPr marL="0" indent="0">
              <a:buNone/>
            </a:pPr>
            <a:endParaRPr lang="en-GB" dirty="0"/>
          </a:p>
        </p:txBody>
      </p:sp>
      <p:sp>
        <p:nvSpPr>
          <p:cNvPr id="4" name="Slide Number Placeholder 3">
            <a:extLst>
              <a:ext uri="{FF2B5EF4-FFF2-40B4-BE49-F238E27FC236}">
                <a16:creationId xmlns:a16="http://schemas.microsoft.com/office/drawing/2014/main" id="{EC30BB62-AD7A-BDA3-A230-DB9EFF3AF7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8DA9DAA-006C-4F4B-980E-E3DF019B24E2}" type="slidenum">
              <a:rPr kumimoji="0" lang="en-US" sz="1200" b="1" i="0" u="none" strike="noStrike" kern="1200" cap="all" spc="100" normalizeH="0" baseline="0" noProof="0" smtClean="0">
                <a:ln>
                  <a:noFill/>
                </a:ln>
                <a:solidFill>
                  <a:prstClr val="black">
                    <a:tint val="75000"/>
                  </a:prstClr>
                </a:solidFill>
                <a:effectLst/>
                <a:uLnTx/>
                <a:uFillTx/>
                <a:latin typeface="Univer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all" spc="100" normalizeH="0" baseline="0" noProof="0" dirty="0">
              <a:ln>
                <a:noFill/>
              </a:ln>
              <a:solidFill>
                <a:prstClr val="black">
                  <a:tint val="75000"/>
                </a:prstClr>
              </a:solidFill>
              <a:effectLst/>
              <a:uLnTx/>
              <a:uFillTx/>
              <a:latin typeface="Univers"/>
              <a:ea typeface="+mn-ea"/>
              <a:cs typeface="+mn-cs"/>
            </a:endParaRPr>
          </a:p>
        </p:txBody>
      </p:sp>
      <p:sp>
        <p:nvSpPr>
          <p:cNvPr id="8" name="TextBox 7">
            <a:extLst>
              <a:ext uri="{FF2B5EF4-FFF2-40B4-BE49-F238E27FC236}">
                <a16:creationId xmlns:a16="http://schemas.microsoft.com/office/drawing/2014/main" id="{211E5107-19C0-F1B7-BE6B-ABBBB5B3D329}"/>
              </a:ext>
            </a:extLst>
          </p:cNvPr>
          <p:cNvSpPr txBox="1"/>
          <p:nvPr/>
        </p:nvSpPr>
        <p:spPr>
          <a:xfrm>
            <a:off x="675861" y="6356349"/>
            <a:ext cx="11163632" cy="60395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5344" tIns="15240" rIns="85344" bIns="15240" numCol="1" spcCol="1270" anchor="ctr" anchorCtr="0">
            <a:noAutofit/>
          </a:bodyPr>
          <a:lstStyle/>
          <a:p>
            <a:pPr marL="0" marR="0" lvl="0" indent="0" algn="ctr" defTabSz="533400" rtl="0" eaLnBrk="1" fontAlgn="auto" latinLnBrk="0" hangingPunct="1">
              <a:lnSpc>
                <a:spcPct val="90000"/>
              </a:lnSpc>
              <a:spcBef>
                <a:spcPct val="0"/>
              </a:spcBef>
              <a:spcAft>
                <a:spcPct val="35000"/>
              </a:spcAft>
              <a:buClrTx/>
              <a:buSzTx/>
              <a:buFontTx/>
              <a:buNone/>
              <a:tabLst/>
              <a:defRPr/>
            </a:pPr>
            <a:endParaRPr kumimoji="0" lang="en-GB" sz="1200" b="0" i="0" u="none" strike="noStrike" kern="1200" cap="none" spc="0" normalizeH="0" baseline="0" noProof="0" dirty="0">
              <a:ln>
                <a:noFill/>
              </a:ln>
              <a:solidFill>
                <a:prstClr val="black">
                  <a:hueOff val="0"/>
                  <a:satOff val="0"/>
                  <a:lumOff val="0"/>
                  <a:alphaOff val="0"/>
                </a:prstClr>
              </a:solidFill>
              <a:effectLst/>
              <a:uLnTx/>
              <a:uFillTx/>
              <a:latin typeface="Univers"/>
              <a:ea typeface="+mn-ea"/>
              <a:cs typeface="+mn-cs"/>
            </a:endParaRPr>
          </a:p>
          <a:p>
            <a:pPr marL="0" marR="0" lvl="0" indent="0" algn="ctr" defTabSz="533400" rtl="0" eaLnBrk="1" fontAlgn="auto" latinLnBrk="0" hangingPunct="1">
              <a:lnSpc>
                <a:spcPct val="90000"/>
              </a:lnSpc>
              <a:spcBef>
                <a:spcPct val="0"/>
              </a:spcBef>
              <a:spcAft>
                <a:spcPct val="35000"/>
              </a:spcAft>
              <a:buClrTx/>
              <a:buSzTx/>
              <a:buFontTx/>
              <a:buNone/>
              <a:tabLst/>
              <a:defRPr/>
            </a:pPr>
            <a:endParaRPr kumimoji="0" lang="en-GB" sz="1200" b="0" i="0" u="none" strike="noStrike" kern="1200" cap="none" spc="0" normalizeH="0" baseline="0" noProof="0" dirty="0">
              <a:ln>
                <a:noFill/>
              </a:ln>
              <a:solidFill>
                <a:prstClr val="black">
                  <a:hueOff val="0"/>
                  <a:satOff val="0"/>
                  <a:lumOff val="0"/>
                  <a:alphaOff val="0"/>
                </a:prstClr>
              </a:solidFill>
              <a:effectLst/>
              <a:uLnTx/>
              <a:uFillTx/>
              <a:latin typeface="Univers"/>
              <a:ea typeface="+mn-ea"/>
              <a:cs typeface="+mn-cs"/>
            </a:endParaRPr>
          </a:p>
        </p:txBody>
      </p:sp>
      <p:graphicFrame>
        <p:nvGraphicFramePr>
          <p:cNvPr id="9" name="Table 9">
            <a:extLst>
              <a:ext uri="{FF2B5EF4-FFF2-40B4-BE49-F238E27FC236}">
                <a16:creationId xmlns:a16="http://schemas.microsoft.com/office/drawing/2014/main" id="{3A12CE2E-AC41-21B4-6108-52FE41940A93}"/>
              </a:ext>
            </a:extLst>
          </p:cNvPr>
          <p:cNvGraphicFramePr>
            <a:graphicFrameLocks noGrp="1"/>
          </p:cNvGraphicFramePr>
          <p:nvPr>
            <p:extLst>
              <p:ext uri="{D42A27DB-BD31-4B8C-83A1-F6EECF244321}">
                <p14:modId xmlns:p14="http://schemas.microsoft.com/office/powerpoint/2010/main" val="2641679563"/>
              </p:ext>
            </p:extLst>
          </p:nvPr>
        </p:nvGraphicFramePr>
        <p:xfrm>
          <a:off x="866470" y="1307234"/>
          <a:ext cx="10973022" cy="1010920"/>
        </p:xfrm>
        <a:graphic>
          <a:graphicData uri="http://schemas.openxmlformats.org/drawingml/2006/table">
            <a:tbl>
              <a:tblPr firstRow="1" bandRow="1">
                <a:tableStyleId>{5C22544A-7EE6-4342-B048-85BDC9FD1C3A}</a:tableStyleId>
              </a:tblPr>
              <a:tblGrid>
                <a:gridCol w="10973022">
                  <a:extLst>
                    <a:ext uri="{9D8B030D-6E8A-4147-A177-3AD203B41FA5}">
                      <a16:colId xmlns:a16="http://schemas.microsoft.com/office/drawing/2014/main" val="1398020355"/>
                    </a:ext>
                  </a:extLst>
                </a:gridCol>
              </a:tblGrid>
              <a:tr h="370840">
                <a:tc>
                  <a:txBody>
                    <a:bodyPr/>
                    <a:lstStyle/>
                    <a:p>
                      <a:pPr algn="ctr"/>
                      <a:r>
                        <a:rPr lang="en-GB" dirty="0"/>
                        <a:t>Student Form</a:t>
                      </a:r>
                    </a:p>
                  </a:txBody>
                  <a:tcPr/>
                </a:tc>
                <a:extLst>
                  <a:ext uri="{0D108BD9-81ED-4DB2-BD59-A6C34878D82A}">
                    <a16:rowId xmlns:a16="http://schemas.microsoft.com/office/drawing/2014/main" val="1372074738"/>
                  </a:ext>
                </a:extLst>
              </a:tr>
              <a:tr h="370840">
                <a:tc>
                  <a:txBody>
                    <a:bodyPr/>
                    <a:lstStyle/>
                    <a:p>
                      <a:pPr algn="ctr"/>
                      <a:r>
                        <a:rPr lang="en-GB" sz="1200" dirty="0"/>
                        <a:t>Once a student secures a placement, they must complete and submit the Unifrog placement tool. Unifrog then automatically contacts the employer, (using the employer email on the student form- make sure it is accurate). Information in the student form is shared with the employer, so detail any medical issues or additional needs. </a:t>
                      </a:r>
                    </a:p>
                  </a:txBody>
                  <a:tcPr/>
                </a:tc>
                <a:extLst>
                  <a:ext uri="{0D108BD9-81ED-4DB2-BD59-A6C34878D82A}">
                    <a16:rowId xmlns:a16="http://schemas.microsoft.com/office/drawing/2014/main" val="1332057087"/>
                  </a:ext>
                </a:extLst>
              </a:tr>
            </a:tbl>
          </a:graphicData>
        </a:graphic>
      </p:graphicFrame>
      <p:graphicFrame>
        <p:nvGraphicFramePr>
          <p:cNvPr id="10" name="Table 9">
            <a:extLst>
              <a:ext uri="{FF2B5EF4-FFF2-40B4-BE49-F238E27FC236}">
                <a16:creationId xmlns:a16="http://schemas.microsoft.com/office/drawing/2014/main" id="{DAC55B2B-A96A-D508-1ED7-AE4BC861030B}"/>
              </a:ext>
            </a:extLst>
          </p:cNvPr>
          <p:cNvGraphicFramePr>
            <a:graphicFrameLocks noGrp="1"/>
          </p:cNvGraphicFramePr>
          <p:nvPr/>
        </p:nvGraphicFramePr>
        <p:xfrm>
          <a:off x="866470" y="2719365"/>
          <a:ext cx="10973021" cy="960438"/>
        </p:xfrm>
        <a:graphic>
          <a:graphicData uri="http://schemas.openxmlformats.org/drawingml/2006/table">
            <a:tbl>
              <a:tblPr firstRow="1" bandRow="1">
                <a:tableStyleId>{5C22544A-7EE6-4342-B048-85BDC9FD1C3A}</a:tableStyleId>
              </a:tblPr>
              <a:tblGrid>
                <a:gridCol w="10973021">
                  <a:extLst>
                    <a:ext uri="{9D8B030D-6E8A-4147-A177-3AD203B41FA5}">
                      <a16:colId xmlns:a16="http://schemas.microsoft.com/office/drawing/2014/main" val="1398020355"/>
                    </a:ext>
                  </a:extLst>
                </a:gridCol>
              </a:tblGrid>
              <a:tr h="379343">
                <a:tc>
                  <a:txBody>
                    <a:bodyPr/>
                    <a:lstStyle/>
                    <a:p>
                      <a:pPr algn="ctr"/>
                      <a:r>
                        <a:rPr lang="en-GB" sz="1800" dirty="0"/>
                        <a:t>Employer Form</a:t>
                      </a:r>
                    </a:p>
                  </a:txBody>
                  <a:tcPr/>
                </a:tc>
                <a:extLst>
                  <a:ext uri="{0D108BD9-81ED-4DB2-BD59-A6C34878D82A}">
                    <a16:rowId xmlns:a16="http://schemas.microsoft.com/office/drawing/2014/main" val="1372074738"/>
                  </a:ext>
                </a:extLst>
              </a:tr>
              <a:tr h="581095">
                <a:tc>
                  <a:txBody>
                    <a:bodyPr/>
                    <a:lstStyle/>
                    <a:p>
                      <a:pPr algn="ctr"/>
                      <a:r>
                        <a:rPr lang="en-GB" sz="1200" dirty="0"/>
                        <a:t>The employer receives a link to Unifrog and completes their own form. This includes key questions about the placement, their health &amp; safety practices, insurance and risk assessments. Once submitted parents/carers are notified.</a:t>
                      </a:r>
                    </a:p>
                  </a:txBody>
                  <a:tcPr/>
                </a:tc>
                <a:extLst>
                  <a:ext uri="{0D108BD9-81ED-4DB2-BD59-A6C34878D82A}">
                    <a16:rowId xmlns:a16="http://schemas.microsoft.com/office/drawing/2014/main" val="1332057087"/>
                  </a:ext>
                </a:extLst>
              </a:tr>
            </a:tbl>
          </a:graphicData>
        </a:graphic>
      </p:graphicFrame>
      <p:graphicFrame>
        <p:nvGraphicFramePr>
          <p:cNvPr id="11" name="Table 9">
            <a:extLst>
              <a:ext uri="{FF2B5EF4-FFF2-40B4-BE49-F238E27FC236}">
                <a16:creationId xmlns:a16="http://schemas.microsoft.com/office/drawing/2014/main" id="{F42B1F8D-A513-365C-D005-3A95E86E61E2}"/>
              </a:ext>
            </a:extLst>
          </p:cNvPr>
          <p:cNvGraphicFramePr>
            <a:graphicFrameLocks noGrp="1"/>
          </p:cNvGraphicFramePr>
          <p:nvPr>
            <p:extLst>
              <p:ext uri="{D42A27DB-BD31-4B8C-83A1-F6EECF244321}">
                <p14:modId xmlns:p14="http://schemas.microsoft.com/office/powerpoint/2010/main" val="1214892327"/>
              </p:ext>
            </p:extLst>
          </p:nvPr>
        </p:nvGraphicFramePr>
        <p:xfrm>
          <a:off x="866471" y="4246215"/>
          <a:ext cx="10973020" cy="812200"/>
        </p:xfrm>
        <a:graphic>
          <a:graphicData uri="http://schemas.openxmlformats.org/drawingml/2006/table">
            <a:tbl>
              <a:tblPr firstRow="1" bandRow="1">
                <a:tableStyleId>{5C22544A-7EE6-4342-B048-85BDC9FD1C3A}</a:tableStyleId>
              </a:tblPr>
              <a:tblGrid>
                <a:gridCol w="10973020">
                  <a:extLst>
                    <a:ext uri="{9D8B030D-6E8A-4147-A177-3AD203B41FA5}">
                      <a16:colId xmlns:a16="http://schemas.microsoft.com/office/drawing/2014/main" val="1398020355"/>
                    </a:ext>
                  </a:extLst>
                </a:gridCol>
              </a:tblGrid>
              <a:tr h="406100">
                <a:tc>
                  <a:txBody>
                    <a:bodyPr/>
                    <a:lstStyle/>
                    <a:p>
                      <a:pPr algn="ctr"/>
                      <a:r>
                        <a:rPr lang="en-GB" dirty="0"/>
                        <a:t>Parent / Carer Form</a:t>
                      </a:r>
                    </a:p>
                  </a:txBody>
                  <a:tcPr/>
                </a:tc>
                <a:extLst>
                  <a:ext uri="{0D108BD9-81ED-4DB2-BD59-A6C34878D82A}">
                    <a16:rowId xmlns:a16="http://schemas.microsoft.com/office/drawing/2014/main" val="1372074738"/>
                  </a:ext>
                </a:extLst>
              </a:tr>
              <a:tr h="406100">
                <a:tc>
                  <a:txBody>
                    <a:bodyPr/>
                    <a:lstStyle/>
                    <a:p>
                      <a:pPr algn="ctr"/>
                      <a:r>
                        <a:rPr lang="en-GB" sz="1200" dirty="0"/>
                        <a:t>Parents/carers review all the information (student &amp; employer forms) and consent to participation. They can add any further details if needed.</a:t>
                      </a:r>
                    </a:p>
                  </a:txBody>
                  <a:tcPr/>
                </a:tc>
                <a:extLst>
                  <a:ext uri="{0D108BD9-81ED-4DB2-BD59-A6C34878D82A}">
                    <a16:rowId xmlns:a16="http://schemas.microsoft.com/office/drawing/2014/main" val="1332057087"/>
                  </a:ext>
                </a:extLst>
              </a:tr>
            </a:tbl>
          </a:graphicData>
        </a:graphic>
      </p:graphicFrame>
      <p:graphicFrame>
        <p:nvGraphicFramePr>
          <p:cNvPr id="12" name="Table 9">
            <a:extLst>
              <a:ext uri="{FF2B5EF4-FFF2-40B4-BE49-F238E27FC236}">
                <a16:creationId xmlns:a16="http://schemas.microsoft.com/office/drawing/2014/main" id="{0CBA7E56-871C-25A7-5D12-A42D150B40B3}"/>
              </a:ext>
            </a:extLst>
          </p:cNvPr>
          <p:cNvGraphicFramePr>
            <a:graphicFrameLocks noGrp="1"/>
          </p:cNvGraphicFramePr>
          <p:nvPr>
            <p:extLst>
              <p:ext uri="{D42A27DB-BD31-4B8C-83A1-F6EECF244321}">
                <p14:modId xmlns:p14="http://schemas.microsoft.com/office/powerpoint/2010/main" val="1042247173"/>
              </p:ext>
            </p:extLst>
          </p:nvPr>
        </p:nvGraphicFramePr>
        <p:xfrm>
          <a:off x="866471" y="5528375"/>
          <a:ext cx="10973020" cy="1120397"/>
        </p:xfrm>
        <a:graphic>
          <a:graphicData uri="http://schemas.openxmlformats.org/drawingml/2006/table">
            <a:tbl>
              <a:tblPr firstRow="1" bandRow="1">
                <a:tableStyleId>{5C22544A-7EE6-4342-B048-85BDC9FD1C3A}</a:tableStyleId>
              </a:tblPr>
              <a:tblGrid>
                <a:gridCol w="10973020">
                  <a:extLst>
                    <a:ext uri="{9D8B030D-6E8A-4147-A177-3AD203B41FA5}">
                      <a16:colId xmlns:a16="http://schemas.microsoft.com/office/drawing/2014/main" val="1398020355"/>
                    </a:ext>
                  </a:extLst>
                </a:gridCol>
              </a:tblGrid>
              <a:tr h="407417">
                <a:tc>
                  <a:txBody>
                    <a:bodyPr/>
                    <a:lstStyle/>
                    <a:p>
                      <a:pPr algn="ctr"/>
                      <a:r>
                        <a:rPr lang="en-GB" dirty="0"/>
                        <a:t>Placement Coordinator Review</a:t>
                      </a:r>
                    </a:p>
                  </a:txBody>
                  <a:tcPr/>
                </a:tc>
                <a:extLst>
                  <a:ext uri="{0D108BD9-81ED-4DB2-BD59-A6C34878D82A}">
                    <a16:rowId xmlns:a16="http://schemas.microsoft.com/office/drawing/2014/main" val="1372074738"/>
                  </a:ext>
                </a:extLst>
              </a:tr>
              <a:tr h="712980">
                <a:tc>
                  <a:txBody>
                    <a:bodyPr/>
                    <a:lstStyle/>
                    <a:p>
                      <a:pPr algn="ctr"/>
                      <a:r>
                        <a:rPr lang="en-GB" sz="1200" dirty="0"/>
                        <a:t>The schools work experience coordinator reviews all answers from each form and decides if the placement is approved. If approved, the student, parent and employer will be automatically notified, by email. The placement can then occur. Occasionally, an answer may generate further enquiry. The placement coordinator will contact the various people to clarify any issues, </a:t>
                      </a:r>
                      <a:r>
                        <a:rPr lang="en-GB" sz="1200"/>
                        <a:t>before hopefully approving </a:t>
                      </a:r>
                      <a:r>
                        <a:rPr lang="en-GB" sz="1200" dirty="0"/>
                        <a:t>the placement.</a:t>
                      </a:r>
                    </a:p>
                  </a:txBody>
                  <a:tcPr/>
                </a:tc>
                <a:extLst>
                  <a:ext uri="{0D108BD9-81ED-4DB2-BD59-A6C34878D82A}">
                    <a16:rowId xmlns:a16="http://schemas.microsoft.com/office/drawing/2014/main" val="1332057087"/>
                  </a:ext>
                </a:extLst>
              </a:tr>
            </a:tbl>
          </a:graphicData>
        </a:graphic>
      </p:graphicFrame>
      <p:sp>
        <p:nvSpPr>
          <p:cNvPr id="13" name="Arrow: Right 12">
            <a:extLst>
              <a:ext uri="{FF2B5EF4-FFF2-40B4-BE49-F238E27FC236}">
                <a16:creationId xmlns:a16="http://schemas.microsoft.com/office/drawing/2014/main" id="{AC03BAA5-E33F-908D-75B7-3AC76145DBD9}"/>
              </a:ext>
            </a:extLst>
          </p:cNvPr>
          <p:cNvSpPr/>
          <p:nvPr/>
        </p:nvSpPr>
        <p:spPr>
          <a:xfrm rot="5400000">
            <a:off x="8002990" y="2288630"/>
            <a:ext cx="712523" cy="502697"/>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Univers"/>
              <a:ea typeface="+mn-ea"/>
              <a:cs typeface="+mn-cs"/>
            </a:endParaRPr>
          </a:p>
        </p:txBody>
      </p:sp>
      <p:sp>
        <p:nvSpPr>
          <p:cNvPr id="14" name="Arrow: Right 13">
            <a:extLst>
              <a:ext uri="{FF2B5EF4-FFF2-40B4-BE49-F238E27FC236}">
                <a16:creationId xmlns:a16="http://schemas.microsoft.com/office/drawing/2014/main" id="{6FD33902-3521-6564-B8EF-D5178241D596}"/>
              </a:ext>
            </a:extLst>
          </p:cNvPr>
          <p:cNvSpPr/>
          <p:nvPr/>
        </p:nvSpPr>
        <p:spPr>
          <a:xfrm rot="5400000">
            <a:off x="8002989" y="3729641"/>
            <a:ext cx="712523" cy="502697"/>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Univers"/>
              <a:ea typeface="+mn-ea"/>
              <a:cs typeface="+mn-cs"/>
            </a:endParaRPr>
          </a:p>
        </p:txBody>
      </p:sp>
      <p:sp>
        <p:nvSpPr>
          <p:cNvPr id="15" name="Arrow: Right 14">
            <a:extLst>
              <a:ext uri="{FF2B5EF4-FFF2-40B4-BE49-F238E27FC236}">
                <a16:creationId xmlns:a16="http://schemas.microsoft.com/office/drawing/2014/main" id="{31AF52ED-9505-DFDC-306E-9038FF6972E3}"/>
              </a:ext>
            </a:extLst>
          </p:cNvPr>
          <p:cNvSpPr/>
          <p:nvPr/>
        </p:nvSpPr>
        <p:spPr>
          <a:xfrm rot="5400000">
            <a:off x="8002989" y="5099613"/>
            <a:ext cx="712523" cy="502697"/>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Univers"/>
              <a:ea typeface="+mn-ea"/>
              <a:cs typeface="+mn-cs"/>
            </a:endParaRPr>
          </a:p>
        </p:txBody>
      </p:sp>
      <p:sp>
        <p:nvSpPr>
          <p:cNvPr id="16" name="Arrow: Right 15">
            <a:extLst>
              <a:ext uri="{FF2B5EF4-FFF2-40B4-BE49-F238E27FC236}">
                <a16:creationId xmlns:a16="http://schemas.microsoft.com/office/drawing/2014/main" id="{FCABD442-D470-5FF9-ADB5-CE613A81CB31}"/>
              </a:ext>
            </a:extLst>
          </p:cNvPr>
          <p:cNvSpPr/>
          <p:nvPr/>
        </p:nvSpPr>
        <p:spPr>
          <a:xfrm rot="5400000">
            <a:off x="3879575" y="5099612"/>
            <a:ext cx="712523" cy="502697"/>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Univers"/>
              <a:ea typeface="+mn-ea"/>
              <a:cs typeface="+mn-cs"/>
            </a:endParaRPr>
          </a:p>
        </p:txBody>
      </p:sp>
      <p:sp>
        <p:nvSpPr>
          <p:cNvPr id="17" name="Arrow: Right 16">
            <a:extLst>
              <a:ext uri="{FF2B5EF4-FFF2-40B4-BE49-F238E27FC236}">
                <a16:creationId xmlns:a16="http://schemas.microsoft.com/office/drawing/2014/main" id="{4B3718D5-E99E-41A6-E6EC-6491388B9585}"/>
              </a:ext>
            </a:extLst>
          </p:cNvPr>
          <p:cNvSpPr/>
          <p:nvPr/>
        </p:nvSpPr>
        <p:spPr>
          <a:xfrm rot="5400000">
            <a:off x="3879575" y="3742006"/>
            <a:ext cx="712523" cy="502697"/>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Univers"/>
              <a:ea typeface="+mn-ea"/>
              <a:cs typeface="+mn-cs"/>
            </a:endParaRPr>
          </a:p>
        </p:txBody>
      </p:sp>
      <p:sp>
        <p:nvSpPr>
          <p:cNvPr id="18" name="Arrow: Right 17">
            <a:extLst>
              <a:ext uri="{FF2B5EF4-FFF2-40B4-BE49-F238E27FC236}">
                <a16:creationId xmlns:a16="http://schemas.microsoft.com/office/drawing/2014/main" id="{879383CC-A516-AFAE-A5A6-EDEE681B44C2}"/>
              </a:ext>
            </a:extLst>
          </p:cNvPr>
          <p:cNvSpPr/>
          <p:nvPr/>
        </p:nvSpPr>
        <p:spPr>
          <a:xfrm rot="5400000">
            <a:off x="3865441" y="2267411"/>
            <a:ext cx="712523" cy="502697"/>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Univers"/>
              <a:ea typeface="+mn-ea"/>
              <a:cs typeface="+mn-cs"/>
            </a:endParaRPr>
          </a:p>
        </p:txBody>
      </p:sp>
    </p:spTree>
    <p:extLst>
      <p:ext uri="{BB962C8B-B14F-4D97-AF65-F5344CB8AC3E}">
        <p14:creationId xmlns:p14="http://schemas.microsoft.com/office/powerpoint/2010/main" val="2567119496"/>
      </p:ext>
    </p:extLst>
  </p:cSld>
  <p:clrMapOvr>
    <a:masterClrMapping/>
  </p:clrMapOvr>
</p:sld>
</file>

<file path=ppt/theme/theme1.xml><?xml version="1.0" encoding="utf-8"?>
<a:theme xmlns:a="http://schemas.openxmlformats.org/drawingml/2006/main" name="GradientUnivers">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alaxy presentation" id="{D860ABA3-507A-4DC6-8D34-B6D2FE41A3BA}" vid="{BBA8DB39-4D39-4790-8D8A-7FB22E96343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_ip_UnifiedCompliancePolicyUIAction xmlns="http://schemas.microsoft.com/sharepoint/v3" xsi:nil="true"/>
    <Image xmlns="71af3243-3dd4-4a8d-8c0d-dd76da1f02a5">
      <Url xsi:nil="true"/>
      <Description xsi:nil="true"/>
    </Image>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documentManagement>
</p:properties>
</file>

<file path=customXml/itemProps1.xml><?xml version="1.0" encoding="utf-8"?>
<ds:datastoreItem xmlns:ds="http://schemas.openxmlformats.org/officeDocument/2006/customXml" ds:itemID="{F979E8A1-055A-4751-97E9-E6B1F9E21214}">
  <ds:schemaRefs>
    <ds:schemaRef ds:uri="http://schemas.microsoft.com/sharepoint/v3/contenttype/forms"/>
  </ds:schemaRefs>
</ds:datastoreItem>
</file>

<file path=customXml/itemProps2.xml><?xml version="1.0" encoding="utf-8"?>
<ds:datastoreItem xmlns:ds="http://schemas.openxmlformats.org/officeDocument/2006/customXml" ds:itemID="{64958658-F0F0-4C75-A3B7-276A0C8E9F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9D08CD0-82A3-4566-9B63-BB91B2D89764}">
  <ds:schemaRefs>
    <ds:schemaRef ds:uri="71af3243-3dd4-4a8d-8c0d-dd76da1f02a5"/>
    <ds:schemaRef ds:uri="16c05727-aa75-4e4a-9b5f-8a80a1165891"/>
    <ds:schemaRef ds:uri="http://schemas.microsoft.com/office/2006/documentManagement/types"/>
    <ds:schemaRef ds:uri="http://schemas.microsoft.com/sharepoint/v3"/>
    <ds:schemaRef ds:uri="http://schemas.microsoft.com/office/2006/metadata/properties"/>
    <ds:schemaRef ds:uri="http://purl.org/dc/elements/1.1/"/>
    <ds:schemaRef ds:uri="http://www.w3.org/XML/1998/namespace"/>
    <ds:schemaRef ds:uri="http://purl.org/dc/dcmitype/"/>
    <ds:schemaRef ds:uri="http://purl.org/dc/terms/"/>
    <ds:schemaRef ds:uri="http://schemas.microsoft.com/office/infopath/2007/PartnerControls"/>
    <ds:schemaRef ds:uri="http://schemas.openxmlformats.org/package/2006/metadata/core-properties"/>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{F52DC382-B4FC-45BD-AC14-569ADF4BEC79}tf89338750_win32</Template>
  <TotalTime>5470</TotalTime>
  <Words>1310</Words>
  <Application>Microsoft Office PowerPoint</Application>
  <PresentationFormat>Widescreen</PresentationFormat>
  <Paragraphs>138</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Aptos</vt:lpstr>
      <vt:lpstr>Arial</vt:lpstr>
      <vt:lpstr>Calibri</vt:lpstr>
      <vt:lpstr>Open Sans</vt:lpstr>
      <vt:lpstr>Open Sans</vt:lpstr>
      <vt:lpstr>Univers</vt:lpstr>
      <vt:lpstr>GradientUnivers</vt:lpstr>
      <vt:lpstr>Work Experience 2026 PART 1</vt:lpstr>
      <vt:lpstr>Today- Part 1</vt:lpstr>
      <vt:lpstr>What is Work Experience?</vt:lpstr>
      <vt:lpstr>Monday 27th April  –  Friday 1st May 2026</vt:lpstr>
      <vt:lpstr>Why? </vt:lpstr>
      <vt:lpstr>Work Experience Offers…</vt:lpstr>
      <vt:lpstr>What is expected of students?</vt:lpstr>
      <vt:lpstr>What you will need to do …</vt:lpstr>
      <vt:lpstr>Support Available</vt:lpstr>
      <vt:lpstr>The work experience process</vt:lpstr>
      <vt:lpstr>PowerPoint Presentation</vt:lpstr>
      <vt:lpstr>Unifrog Tools</vt:lpstr>
      <vt:lpstr>What Makes a Good Placement?</vt:lpstr>
      <vt:lpstr>The Challenges</vt:lpstr>
      <vt:lpstr>PowerPoint Presentation</vt:lpstr>
      <vt:lpstr>What Next?</vt:lpstr>
      <vt:lpstr>PowerPoint Presentation</vt:lpstr>
      <vt:lpstr>Any Questions?</vt:lpstr>
      <vt:lpstr>Placement Vetting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 Experience 2024</dc:title>
  <dc:creator>Rebecca Mahloudji</dc:creator>
  <cp:lastModifiedBy>Shaunna Jenkins</cp:lastModifiedBy>
  <cp:revision>4</cp:revision>
  <cp:lastPrinted>2023-12-21T12:59:04Z</cp:lastPrinted>
  <dcterms:created xsi:type="dcterms:W3CDTF">2023-11-07T12:07:41Z</dcterms:created>
  <dcterms:modified xsi:type="dcterms:W3CDTF">2025-11-13T10:43:21Z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