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06" r:id="rId2"/>
    <p:sldId id="307" r:id="rId3"/>
    <p:sldId id="328" r:id="rId4"/>
    <p:sldId id="347" r:id="rId5"/>
    <p:sldId id="329" r:id="rId6"/>
    <p:sldId id="330" r:id="rId7"/>
    <p:sldId id="332" r:id="rId8"/>
    <p:sldId id="333" r:id="rId9"/>
    <p:sldId id="335" r:id="rId10"/>
    <p:sldId id="336" r:id="rId11"/>
    <p:sldId id="348" r:id="rId12"/>
    <p:sldId id="337" r:id="rId13"/>
    <p:sldId id="339" r:id="rId14"/>
    <p:sldId id="340" r:id="rId15"/>
    <p:sldId id="342" r:id="rId16"/>
    <p:sldId id="341" r:id="rId17"/>
    <p:sldId id="343" r:id="rId18"/>
    <p:sldId id="344" r:id="rId19"/>
    <p:sldId id="345" r:id="rId20"/>
    <p:sldId id="34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BE39C1-FA6D-4901-85BE-C8BBB8C68000}" v="23" dt="2025-10-20T13:37:08.3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5" d="100"/>
          <a:sy n="105" d="100"/>
        </p:scale>
        <p:origin x="774" y="96"/>
      </p:cViewPr>
      <p:guideLst/>
    </p:cSldViewPr>
  </p:slideViewPr>
  <p:notesTextViewPr>
    <p:cViewPr>
      <p:scale>
        <a:sx n="1" d="1"/>
        <a:sy n="1" d="1"/>
      </p:scale>
      <p:origin x="0" y="0"/>
    </p:cViewPr>
  </p:notesTextViewPr>
  <p:notesViewPr>
    <p:cSldViewPr snapToGrid="0">
      <p:cViewPr varScale="1">
        <p:scale>
          <a:sx n="84" d="100"/>
          <a:sy n="84" d="100"/>
        </p:scale>
        <p:origin x="391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5/10/relationships/revisionInfo" Target="revisionInfo.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13DAF7-FD34-465B-8AFB-2ED4297011D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936E1AE-2A36-4F7D-9F92-12F8EBB0FA18}">
      <dgm:prSet/>
      <dgm:spPr/>
      <dgm:t>
        <a:bodyPr/>
        <a:lstStyle/>
        <a:p>
          <a:pPr>
            <a:lnSpc>
              <a:spcPct val="100000"/>
            </a:lnSpc>
          </a:pPr>
          <a:r>
            <a:rPr lang="en-US" dirty="0"/>
            <a:t>A short-term placement where a student temporarily works for an employer to gain knowledge and skills relevant to a job role/profession.</a:t>
          </a:r>
        </a:p>
      </dgm:t>
    </dgm:pt>
    <dgm:pt modelId="{7EE6ABEC-4D6D-4A38-8E90-3B41F23E0707}" type="parTrans" cxnId="{455237C0-DF7F-40F7-9490-C4ADD8D779CB}">
      <dgm:prSet/>
      <dgm:spPr/>
      <dgm:t>
        <a:bodyPr/>
        <a:lstStyle/>
        <a:p>
          <a:endParaRPr lang="en-US"/>
        </a:p>
      </dgm:t>
    </dgm:pt>
    <dgm:pt modelId="{C328CD8A-DB29-48A4-9200-41D61C49CA98}" type="sibTrans" cxnId="{455237C0-DF7F-40F7-9490-C4ADD8D779CB}">
      <dgm:prSet/>
      <dgm:spPr/>
      <dgm:t>
        <a:bodyPr/>
        <a:lstStyle/>
        <a:p>
          <a:endParaRPr lang="en-US"/>
        </a:p>
      </dgm:t>
    </dgm:pt>
    <dgm:pt modelId="{7AE35C52-C088-4A87-957C-C1186C37863A}">
      <dgm:prSet/>
      <dgm:spPr/>
      <dgm:t>
        <a:bodyPr/>
        <a:lstStyle/>
        <a:p>
          <a:pPr>
            <a:lnSpc>
              <a:spcPct val="100000"/>
            </a:lnSpc>
          </a:pPr>
          <a:r>
            <a:rPr lang="en-US"/>
            <a:t>1 week</a:t>
          </a:r>
        </a:p>
      </dgm:t>
    </dgm:pt>
    <dgm:pt modelId="{12DBB914-CAD4-4AA8-AF38-7AC5F964F4E1}" type="parTrans" cxnId="{8B446810-8209-44A3-B103-9DC9B226CF1D}">
      <dgm:prSet/>
      <dgm:spPr/>
      <dgm:t>
        <a:bodyPr/>
        <a:lstStyle/>
        <a:p>
          <a:endParaRPr lang="en-US"/>
        </a:p>
      </dgm:t>
    </dgm:pt>
    <dgm:pt modelId="{387D6201-4C8B-4A43-A145-654544A0C1C3}" type="sibTrans" cxnId="{8B446810-8209-44A3-B103-9DC9B226CF1D}">
      <dgm:prSet/>
      <dgm:spPr/>
      <dgm:t>
        <a:bodyPr/>
        <a:lstStyle/>
        <a:p>
          <a:endParaRPr lang="en-US"/>
        </a:p>
      </dgm:t>
    </dgm:pt>
    <dgm:pt modelId="{96A13C45-F909-4ACB-8B6F-9451D8645192}">
      <dgm:prSet/>
      <dgm:spPr/>
      <dgm:t>
        <a:bodyPr/>
        <a:lstStyle/>
        <a:p>
          <a:pPr>
            <a:lnSpc>
              <a:spcPct val="100000"/>
            </a:lnSpc>
          </a:pPr>
          <a:r>
            <a:rPr lang="en-US" b="0" dirty="0"/>
            <a:t>For the hours usually undertaken by a permanent employee e.g., 8am-4pm or 9am-5pm or 6:30am-3:30pm</a:t>
          </a:r>
        </a:p>
      </dgm:t>
    </dgm:pt>
    <dgm:pt modelId="{FBC377AB-C267-4DFD-8AAE-5A5E276F0602}" type="parTrans" cxnId="{379DD148-C8F6-4E56-AA9C-3B97CF994668}">
      <dgm:prSet/>
      <dgm:spPr/>
      <dgm:t>
        <a:bodyPr/>
        <a:lstStyle/>
        <a:p>
          <a:endParaRPr lang="en-US"/>
        </a:p>
      </dgm:t>
    </dgm:pt>
    <dgm:pt modelId="{08D84181-E6E1-4BFB-8165-13D67503AF3A}" type="sibTrans" cxnId="{379DD148-C8F6-4E56-AA9C-3B97CF994668}">
      <dgm:prSet/>
      <dgm:spPr/>
      <dgm:t>
        <a:bodyPr/>
        <a:lstStyle/>
        <a:p>
          <a:endParaRPr lang="en-US"/>
        </a:p>
      </dgm:t>
    </dgm:pt>
    <dgm:pt modelId="{96138E78-3537-43A9-9710-766F378D4CFF}">
      <dgm:prSet/>
      <dgm:spPr/>
      <dgm:t>
        <a:bodyPr/>
        <a:lstStyle/>
        <a:p>
          <a:pPr>
            <a:lnSpc>
              <a:spcPct val="100000"/>
            </a:lnSpc>
          </a:pPr>
          <a:r>
            <a:rPr lang="en-US" b="0" dirty="0"/>
            <a:t>Ideally related to your chosen Career - if known</a:t>
          </a:r>
        </a:p>
      </dgm:t>
    </dgm:pt>
    <dgm:pt modelId="{D3283CB8-3142-4DA4-967C-8E39E76FA2E5}" type="parTrans" cxnId="{9EB50B65-5C1F-4866-B3EE-1A6A696C43CC}">
      <dgm:prSet/>
      <dgm:spPr/>
      <dgm:t>
        <a:bodyPr/>
        <a:lstStyle/>
        <a:p>
          <a:endParaRPr lang="en-US"/>
        </a:p>
      </dgm:t>
    </dgm:pt>
    <dgm:pt modelId="{E80AD331-B2C3-4D9C-8292-684D1CD28D4D}" type="sibTrans" cxnId="{9EB50B65-5C1F-4866-B3EE-1A6A696C43CC}">
      <dgm:prSet/>
      <dgm:spPr/>
      <dgm:t>
        <a:bodyPr/>
        <a:lstStyle/>
        <a:p>
          <a:endParaRPr lang="en-US"/>
        </a:p>
      </dgm:t>
    </dgm:pt>
    <dgm:pt modelId="{D5E0B219-FAE6-4A14-8B92-B87F5B597AEF}" type="pres">
      <dgm:prSet presAssocID="{0413DAF7-FD34-465B-8AFB-2ED4297011D1}" presName="root" presStyleCnt="0">
        <dgm:presLayoutVars>
          <dgm:dir/>
          <dgm:resizeHandles val="exact"/>
        </dgm:presLayoutVars>
      </dgm:prSet>
      <dgm:spPr/>
    </dgm:pt>
    <dgm:pt modelId="{C32E4EA9-6D66-49CE-94B6-EF7D910B56DF}" type="pres">
      <dgm:prSet presAssocID="{4936E1AE-2A36-4F7D-9F92-12F8EBB0FA18}" presName="compNode" presStyleCnt="0"/>
      <dgm:spPr/>
    </dgm:pt>
    <dgm:pt modelId="{33F398B4-EA63-4118-ACFE-97DC97027A3A}" type="pres">
      <dgm:prSet presAssocID="{4936E1AE-2A36-4F7D-9F92-12F8EBB0FA18}" presName="bgRect" presStyleLbl="bgShp" presStyleIdx="0" presStyleCnt="4" custScaleY="242843" custLinFactNeighborX="13" custLinFactNeighborY="-5432"/>
      <dgm:spPr/>
    </dgm:pt>
    <dgm:pt modelId="{F74CD544-634A-4E2F-B87D-7F70B3E6E92A}" type="pres">
      <dgm:prSet presAssocID="{4936E1AE-2A36-4F7D-9F92-12F8EBB0FA1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061FE180-416E-47B6-B270-6C37403BD084}" type="pres">
      <dgm:prSet presAssocID="{4936E1AE-2A36-4F7D-9F92-12F8EBB0FA18}" presName="spaceRect" presStyleCnt="0"/>
      <dgm:spPr/>
    </dgm:pt>
    <dgm:pt modelId="{B94893D6-6AF1-42FD-A463-6746F9A26BE3}" type="pres">
      <dgm:prSet presAssocID="{4936E1AE-2A36-4F7D-9F92-12F8EBB0FA18}" presName="parTx" presStyleLbl="revTx" presStyleIdx="0" presStyleCnt="4" custScaleX="104036" custScaleY="126181">
        <dgm:presLayoutVars>
          <dgm:chMax val="0"/>
          <dgm:chPref val="0"/>
        </dgm:presLayoutVars>
      </dgm:prSet>
      <dgm:spPr/>
    </dgm:pt>
    <dgm:pt modelId="{B9528150-529A-4E4A-8E0E-08049487E841}" type="pres">
      <dgm:prSet presAssocID="{C328CD8A-DB29-48A4-9200-41D61C49CA98}" presName="sibTrans" presStyleCnt="0"/>
      <dgm:spPr/>
    </dgm:pt>
    <dgm:pt modelId="{C4DC230E-4738-4256-BAFC-B85F4D29AAE9}" type="pres">
      <dgm:prSet presAssocID="{7AE35C52-C088-4A87-957C-C1186C37863A}" presName="compNode" presStyleCnt="0"/>
      <dgm:spPr/>
    </dgm:pt>
    <dgm:pt modelId="{E97851F5-002A-4D38-A24F-22D1E3275F36}" type="pres">
      <dgm:prSet presAssocID="{7AE35C52-C088-4A87-957C-C1186C37863A}" presName="bgRect" presStyleLbl="bgShp" presStyleIdx="1" presStyleCnt="4"/>
      <dgm:spPr/>
    </dgm:pt>
    <dgm:pt modelId="{0D295F1D-1DDF-456A-9763-9873F95CDF17}" type="pres">
      <dgm:prSet presAssocID="{7AE35C52-C088-4A87-957C-C1186C37863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DC95A018-4D5D-419B-9C17-B2BCD1A2E087}" type="pres">
      <dgm:prSet presAssocID="{7AE35C52-C088-4A87-957C-C1186C37863A}" presName="spaceRect" presStyleCnt="0"/>
      <dgm:spPr/>
    </dgm:pt>
    <dgm:pt modelId="{1A834A7D-F673-43C6-88EB-9478BA8D592F}" type="pres">
      <dgm:prSet presAssocID="{7AE35C52-C088-4A87-957C-C1186C37863A}" presName="parTx" presStyleLbl="revTx" presStyleIdx="1" presStyleCnt="4">
        <dgm:presLayoutVars>
          <dgm:chMax val="0"/>
          <dgm:chPref val="0"/>
        </dgm:presLayoutVars>
      </dgm:prSet>
      <dgm:spPr/>
    </dgm:pt>
    <dgm:pt modelId="{430F1999-17C0-4AB4-9AD5-5F9205D3B3F7}" type="pres">
      <dgm:prSet presAssocID="{387D6201-4C8B-4A43-A145-654544A0C1C3}" presName="sibTrans" presStyleCnt="0"/>
      <dgm:spPr/>
    </dgm:pt>
    <dgm:pt modelId="{73098055-613F-4EF4-8AA8-CF63EE5A995E}" type="pres">
      <dgm:prSet presAssocID="{96A13C45-F909-4ACB-8B6F-9451D8645192}" presName="compNode" presStyleCnt="0"/>
      <dgm:spPr/>
    </dgm:pt>
    <dgm:pt modelId="{3A206CDF-D123-4990-8A6E-4B8720323225}" type="pres">
      <dgm:prSet presAssocID="{96A13C45-F909-4ACB-8B6F-9451D8645192}" presName="bgRect" presStyleLbl="bgShp" presStyleIdx="2" presStyleCnt="4"/>
      <dgm:spPr/>
    </dgm:pt>
    <dgm:pt modelId="{2C1C50AB-32BD-45EA-B5BB-E2BDDB9E6B92}" type="pres">
      <dgm:prSet presAssocID="{96A13C45-F909-4ACB-8B6F-9451D864519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ck"/>
        </a:ext>
      </dgm:extLst>
    </dgm:pt>
    <dgm:pt modelId="{5B4ABEE2-6104-4A11-8389-8588DCE97D72}" type="pres">
      <dgm:prSet presAssocID="{96A13C45-F909-4ACB-8B6F-9451D8645192}" presName="spaceRect" presStyleCnt="0"/>
      <dgm:spPr/>
    </dgm:pt>
    <dgm:pt modelId="{7F64B596-237B-427B-A250-7125E819E670}" type="pres">
      <dgm:prSet presAssocID="{96A13C45-F909-4ACB-8B6F-9451D8645192}" presName="parTx" presStyleLbl="revTx" presStyleIdx="2" presStyleCnt="4">
        <dgm:presLayoutVars>
          <dgm:chMax val="0"/>
          <dgm:chPref val="0"/>
        </dgm:presLayoutVars>
      </dgm:prSet>
      <dgm:spPr/>
    </dgm:pt>
    <dgm:pt modelId="{9842D3F8-7B79-49DF-81BA-3B84CC79AD10}" type="pres">
      <dgm:prSet presAssocID="{08D84181-E6E1-4BFB-8165-13D67503AF3A}" presName="sibTrans" presStyleCnt="0"/>
      <dgm:spPr/>
    </dgm:pt>
    <dgm:pt modelId="{768A8C9D-7331-46BC-B327-0EA24056A453}" type="pres">
      <dgm:prSet presAssocID="{96138E78-3537-43A9-9710-766F378D4CFF}" presName="compNode" presStyleCnt="0"/>
      <dgm:spPr/>
    </dgm:pt>
    <dgm:pt modelId="{E86CB8FC-6445-4786-8735-DBFA44DD84C2}" type="pres">
      <dgm:prSet presAssocID="{96138E78-3537-43A9-9710-766F378D4CFF}" presName="bgRect" presStyleLbl="bgShp" presStyleIdx="3" presStyleCnt="4"/>
      <dgm:spPr/>
    </dgm:pt>
    <dgm:pt modelId="{BB7F4D6D-C340-446D-910F-5A0E93907F00}" type="pres">
      <dgm:prSet presAssocID="{96138E78-3537-43A9-9710-766F378D4CF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iefcase"/>
        </a:ext>
      </dgm:extLst>
    </dgm:pt>
    <dgm:pt modelId="{54BD1972-EEB5-4A29-9C2C-ADA467F8496C}" type="pres">
      <dgm:prSet presAssocID="{96138E78-3537-43A9-9710-766F378D4CFF}" presName="spaceRect" presStyleCnt="0"/>
      <dgm:spPr/>
    </dgm:pt>
    <dgm:pt modelId="{AE40AB17-FA9F-46AF-8951-49B2BE64F44E}" type="pres">
      <dgm:prSet presAssocID="{96138E78-3537-43A9-9710-766F378D4CFF}" presName="parTx" presStyleLbl="revTx" presStyleIdx="3" presStyleCnt="4">
        <dgm:presLayoutVars>
          <dgm:chMax val="0"/>
          <dgm:chPref val="0"/>
        </dgm:presLayoutVars>
      </dgm:prSet>
      <dgm:spPr/>
    </dgm:pt>
  </dgm:ptLst>
  <dgm:cxnLst>
    <dgm:cxn modelId="{8B446810-8209-44A3-B103-9DC9B226CF1D}" srcId="{0413DAF7-FD34-465B-8AFB-2ED4297011D1}" destId="{7AE35C52-C088-4A87-957C-C1186C37863A}" srcOrd="1" destOrd="0" parTransId="{12DBB914-CAD4-4AA8-AF38-7AC5F964F4E1}" sibTransId="{387D6201-4C8B-4A43-A145-654544A0C1C3}"/>
    <dgm:cxn modelId="{DA7B041E-477F-40E6-82F7-00261A25BE5F}" type="presOf" srcId="{0413DAF7-FD34-465B-8AFB-2ED4297011D1}" destId="{D5E0B219-FAE6-4A14-8B92-B87F5B597AEF}" srcOrd="0" destOrd="0" presId="urn:microsoft.com/office/officeart/2018/2/layout/IconVerticalSolidList"/>
    <dgm:cxn modelId="{2CC3EC33-E946-40B9-B347-78F8607739E0}" type="presOf" srcId="{96138E78-3537-43A9-9710-766F378D4CFF}" destId="{AE40AB17-FA9F-46AF-8951-49B2BE64F44E}" srcOrd="0" destOrd="0" presId="urn:microsoft.com/office/officeart/2018/2/layout/IconVerticalSolidList"/>
    <dgm:cxn modelId="{9EB50B65-5C1F-4866-B3EE-1A6A696C43CC}" srcId="{0413DAF7-FD34-465B-8AFB-2ED4297011D1}" destId="{96138E78-3537-43A9-9710-766F378D4CFF}" srcOrd="3" destOrd="0" parTransId="{D3283CB8-3142-4DA4-967C-8E39E76FA2E5}" sibTransId="{E80AD331-B2C3-4D9C-8292-684D1CD28D4D}"/>
    <dgm:cxn modelId="{379DD148-C8F6-4E56-AA9C-3B97CF994668}" srcId="{0413DAF7-FD34-465B-8AFB-2ED4297011D1}" destId="{96A13C45-F909-4ACB-8B6F-9451D8645192}" srcOrd="2" destOrd="0" parTransId="{FBC377AB-C267-4DFD-8AAE-5A5E276F0602}" sibTransId="{08D84181-E6E1-4BFB-8165-13D67503AF3A}"/>
    <dgm:cxn modelId="{8F7AD48C-D902-4BA7-BC24-1A77C30DFB79}" type="presOf" srcId="{4936E1AE-2A36-4F7D-9F92-12F8EBB0FA18}" destId="{B94893D6-6AF1-42FD-A463-6746F9A26BE3}" srcOrd="0" destOrd="0" presId="urn:microsoft.com/office/officeart/2018/2/layout/IconVerticalSolidList"/>
    <dgm:cxn modelId="{455237C0-DF7F-40F7-9490-C4ADD8D779CB}" srcId="{0413DAF7-FD34-465B-8AFB-2ED4297011D1}" destId="{4936E1AE-2A36-4F7D-9F92-12F8EBB0FA18}" srcOrd="0" destOrd="0" parTransId="{7EE6ABEC-4D6D-4A38-8E90-3B41F23E0707}" sibTransId="{C328CD8A-DB29-48A4-9200-41D61C49CA98}"/>
    <dgm:cxn modelId="{BA5A3EEC-01E8-4BFB-8E68-7FE1A2509517}" type="presOf" srcId="{96A13C45-F909-4ACB-8B6F-9451D8645192}" destId="{7F64B596-237B-427B-A250-7125E819E670}" srcOrd="0" destOrd="0" presId="urn:microsoft.com/office/officeart/2018/2/layout/IconVerticalSolidList"/>
    <dgm:cxn modelId="{40D25FFB-CBD0-426D-BB10-E39AAD5EB809}" type="presOf" srcId="{7AE35C52-C088-4A87-957C-C1186C37863A}" destId="{1A834A7D-F673-43C6-88EB-9478BA8D592F}" srcOrd="0" destOrd="0" presId="urn:microsoft.com/office/officeart/2018/2/layout/IconVerticalSolidList"/>
    <dgm:cxn modelId="{A4A6BCC5-F4FB-49ED-983F-9B48F0E8E8D1}" type="presParOf" srcId="{D5E0B219-FAE6-4A14-8B92-B87F5B597AEF}" destId="{C32E4EA9-6D66-49CE-94B6-EF7D910B56DF}" srcOrd="0" destOrd="0" presId="urn:microsoft.com/office/officeart/2018/2/layout/IconVerticalSolidList"/>
    <dgm:cxn modelId="{10D32766-9974-4134-BFDE-1649C8904570}" type="presParOf" srcId="{C32E4EA9-6D66-49CE-94B6-EF7D910B56DF}" destId="{33F398B4-EA63-4118-ACFE-97DC97027A3A}" srcOrd="0" destOrd="0" presId="urn:microsoft.com/office/officeart/2018/2/layout/IconVerticalSolidList"/>
    <dgm:cxn modelId="{BBDBA203-F9EA-4E22-A24C-382895BC4B15}" type="presParOf" srcId="{C32E4EA9-6D66-49CE-94B6-EF7D910B56DF}" destId="{F74CD544-634A-4E2F-B87D-7F70B3E6E92A}" srcOrd="1" destOrd="0" presId="urn:microsoft.com/office/officeart/2018/2/layout/IconVerticalSolidList"/>
    <dgm:cxn modelId="{056122B8-455E-439A-9E7F-2F2BFEA43971}" type="presParOf" srcId="{C32E4EA9-6D66-49CE-94B6-EF7D910B56DF}" destId="{061FE180-416E-47B6-B270-6C37403BD084}" srcOrd="2" destOrd="0" presId="urn:microsoft.com/office/officeart/2018/2/layout/IconVerticalSolidList"/>
    <dgm:cxn modelId="{BFB768CC-5A61-4B3A-B5D3-3CF1C62D3FB4}" type="presParOf" srcId="{C32E4EA9-6D66-49CE-94B6-EF7D910B56DF}" destId="{B94893D6-6AF1-42FD-A463-6746F9A26BE3}" srcOrd="3" destOrd="0" presId="urn:microsoft.com/office/officeart/2018/2/layout/IconVerticalSolidList"/>
    <dgm:cxn modelId="{CDFCD4AA-DC18-41BE-A9BA-AA595D36C98E}" type="presParOf" srcId="{D5E0B219-FAE6-4A14-8B92-B87F5B597AEF}" destId="{B9528150-529A-4E4A-8E0E-08049487E841}" srcOrd="1" destOrd="0" presId="urn:microsoft.com/office/officeart/2018/2/layout/IconVerticalSolidList"/>
    <dgm:cxn modelId="{6FE4E2E3-25EC-4B48-BC8D-E61622A24F50}" type="presParOf" srcId="{D5E0B219-FAE6-4A14-8B92-B87F5B597AEF}" destId="{C4DC230E-4738-4256-BAFC-B85F4D29AAE9}" srcOrd="2" destOrd="0" presId="urn:microsoft.com/office/officeart/2018/2/layout/IconVerticalSolidList"/>
    <dgm:cxn modelId="{79BEACBB-7088-46DD-A68E-F7B9C02540D6}" type="presParOf" srcId="{C4DC230E-4738-4256-BAFC-B85F4D29AAE9}" destId="{E97851F5-002A-4D38-A24F-22D1E3275F36}" srcOrd="0" destOrd="0" presId="urn:microsoft.com/office/officeart/2018/2/layout/IconVerticalSolidList"/>
    <dgm:cxn modelId="{1623492E-478B-4D58-9066-7EA62C1E2FEF}" type="presParOf" srcId="{C4DC230E-4738-4256-BAFC-B85F4D29AAE9}" destId="{0D295F1D-1DDF-456A-9763-9873F95CDF17}" srcOrd="1" destOrd="0" presId="urn:microsoft.com/office/officeart/2018/2/layout/IconVerticalSolidList"/>
    <dgm:cxn modelId="{099260A3-0E9A-40F0-A443-7213EF85232F}" type="presParOf" srcId="{C4DC230E-4738-4256-BAFC-B85F4D29AAE9}" destId="{DC95A018-4D5D-419B-9C17-B2BCD1A2E087}" srcOrd="2" destOrd="0" presId="urn:microsoft.com/office/officeart/2018/2/layout/IconVerticalSolidList"/>
    <dgm:cxn modelId="{F1E19643-7C48-48F2-B9E6-8A0D5619DE91}" type="presParOf" srcId="{C4DC230E-4738-4256-BAFC-B85F4D29AAE9}" destId="{1A834A7D-F673-43C6-88EB-9478BA8D592F}" srcOrd="3" destOrd="0" presId="urn:microsoft.com/office/officeart/2018/2/layout/IconVerticalSolidList"/>
    <dgm:cxn modelId="{E30D33A8-0B41-4BEC-BD45-D27B4079BA09}" type="presParOf" srcId="{D5E0B219-FAE6-4A14-8B92-B87F5B597AEF}" destId="{430F1999-17C0-4AB4-9AD5-5F9205D3B3F7}" srcOrd="3" destOrd="0" presId="urn:microsoft.com/office/officeart/2018/2/layout/IconVerticalSolidList"/>
    <dgm:cxn modelId="{BCBC3A29-BD6B-4129-B9BA-40C12AEF0D5B}" type="presParOf" srcId="{D5E0B219-FAE6-4A14-8B92-B87F5B597AEF}" destId="{73098055-613F-4EF4-8AA8-CF63EE5A995E}" srcOrd="4" destOrd="0" presId="urn:microsoft.com/office/officeart/2018/2/layout/IconVerticalSolidList"/>
    <dgm:cxn modelId="{92265E9B-E073-443E-BCDC-0965B3931290}" type="presParOf" srcId="{73098055-613F-4EF4-8AA8-CF63EE5A995E}" destId="{3A206CDF-D123-4990-8A6E-4B8720323225}" srcOrd="0" destOrd="0" presId="urn:microsoft.com/office/officeart/2018/2/layout/IconVerticalSolidList"/>
    <dgm:cxn modelId="{C6C0F8FB-7882-4841-A552-93CA99AB43A5}" type="presParOf" srcId="{73098055-613F-4EF4-8AA8-CF63EE5A995E}" destId="{2C1C50AB-32BD-45EA-B5BB-E2BDDB9E6B92}" srcOrd="1" destOrd="0" presId="urn:microsoft.com/office/officeart/2018/2/layout/IconVerticalSolidList"/>
    <dgm:cxn modelId="{199EB4A8-10E6-4B80-B132-FEEF6EEE2AD1}" type="presParOf" srcId="{73098055-613F-4EF4-8AA8-CF63EE5A995E}" destId="{5B4ABEE2-6104-4A11-8389-8588DCE97D72}" srcOrd="2" destOrd="0" presId="urn:microsoft.com/office/officeart/2018/2/layout/IconVerticalSolidList"/>
    <dgm:cxn modelId="{F2D0BA53-C7F6-4B5A-A033-3E37082279EB}" type="presParOf" srcId="{73098055-613F-4EF4-8AA8-CF63EE5A995E}" destId="{7F64B596-237B-427B-A250-7125E819E670}" srcOrd="3" destOrd="0" presId="urn:microsoft.com/office/officeart/2018/2/layout/IconVerticalSolidList"/>
    <dgm:cxn modelId="{D61974F6-9B41-4606-BAC0-F09A34CA29A9}" type="presParOf" srcId="{D5E0B219-FAE6-4A14-8B92-B87F5B597AEF}" destId="{9842D3F8-7B79-49DF-81BA-3B84CC79AD10}" srcOrd="5" destOrd="0" presId="urn:microsoft.com/office/officeart/2018/2/layout/IconVerticalSolidList"/>
    <dgm:cxn modelId="{F89AC00D-BA1F-43E5-9D86-3BDDFE88DC08}" type="presParOf" srcId="{D5E0B219-FAE6-4A14-8B92-B87F5B597AEF}" destId="{768A8C9D-7331-46BC-B327-0EA24056A453}" srcOrd="6" destOrd="0" presId="urn:microsoft.com/office/officeart/2018/2/layout/IconVerticalSolidList"/>
    <dgm:cxn modelId="{532FAE46-EA4F-411D-BF44-BFA246914546}" type="presParOf" srcId="{768A8C9D-7331-46BC-B327-0EA24056A453}" destId="{E86CB8FC-6445-4786-8735-DBFA44DD84C2}" srcOrd="0" destOrd="0" presId="urn:microsoft.com/office/officeart/2018/2/layout/IconVerticalSolidList"/>
    <dgm:cxn modelId="{863A0AE7-107E-41C4-B7C9-A60B954F4F1E}" type="presParOf" srcId="{768A8C9D-7331-46BC-B327-0EA24056A453}" destId="{BB7F4D6D-C340-446D-910F-5A0E93907F00}" srcOrd="1" destOrd="0" presId="urn:microsoft.com/office/officeart/2018/2/layout/IconVerticalSolidList"/>
    <dgm:cxn modelId="{640A05C2-BE63-42B8-8BD0-D26D459B56F8}" type="presParOf" srcId="{768A8C9D-7331-46BC-B327-0EA24056A453}" destId="{54BD1972-EEB5-4A29-9C2C-ADA467F8496C}" srcOrd="2" destOrd="0" presId="urn:microsoft.com/office/officeart/2018/2/layout/IconVerticalSolidList"/>
    <dgm:cxn modelId="{0F7CC87C-9EE1-4E1D-A324-C7530C401E75}" type="presParOf" srcId="{768A8C9D-7331-46BC-B327-0EA24056A453}" destId="{AE40AB17-FA9F-46AF-8951-49B2BE64F44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398B4-EA63-4118-ACFE-97DC97027A3A}">
      <dsp:nvSpPr>
        <dsp:cNvPr id="0" name=""/>
        <dsp:cNvSpPr/>
      </dsp:nvSpPr>
      <dsp:spPr>
        <a:xfrm>
          <a:off x="-41624" y="58012"/>
          <a:ext cx="6689996" cy="115524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4CD544-634A-4E2F-B87D-7F70B3E6E92A}">
      <dsp:nvSpPr>
        <dsp:cNvPr id="0" name=""/>
        <dsp:cNvSpPr/>
      </dsp:nvSpPr>
      <dsp:spPr>
        <a:xfrm>
          <a:off x="101409" y="530653"/>
          <a:ext cx="279595" cy="2616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4893D6-6AF1-42FD-A463-6746F9A26BE3}">
      <dsp:nvSpPr>
        <dsp:cNvPr id="0" name=""/>
        <dsp:cNvSpPr/>
      </dsp:nvSpPr>
      <dsp:spPr>
        <a:xfrm>
          <a:off x="402118" y="352980"/>
          <a:ext cx="6330372" cy="680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kern="1200" dirty="0"/>
            <a:t>A short-term placement where a student temporarily works for an employer to gain knowledge and skills relevant to a job role/profession.</a:t>
          </a:r>
        </a:p>
      </dsp:txBody>
      <dsp:txXfrm>
        <a:off x="402118" y="352980"/>
        <a:ext cx="6330372" cy="680872"/>
      </dsp:txXfrm>
    </dsp:sp>
    <dsp:sp modelId="{E97851F5-002A-4D38-A24F-22D1E3275F36}">
      <dsp:nvSpPr>
        <dsp:cNvPr id="0" name=""/>
        <dsp:cNvSpPr/>
      </dsp:nvSpPr>
      <dsp:spPr>
        <a:xfrm>
          <a:off x="-42494" y="1373997"/>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295F1D-1DDF-456A-9763-9873F95CDF17}">
      <dsp:nvSpPr>
        <dsp:cNvPr id="0" name=""/>
        <dsp:cNvSpPr/>
      </dsp:nvSpPr>
      <dsp:spPr>
        <a:xfrm>
          <a:off x="101409" y="1481033"/>
          <a:ext cx="279595" cy="2616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834A7D-F673-43C6-88EB-9478BA8D592F}">
      <dsp:nvSpPr>
        <dsp:cNvPr id="0" name=""/>
        <dsp:cNvSpPr/>
      </dsp:nvSpPr>
      <dsp:spPr>
        <a:xfrm>
          <a:off x="524909" y="1373997"/>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kern="1200"/>
            <a:t>1 week</a:t>
          </a:r>
        </a:p>
      </dsp:txBody>
      <dsp:txXfrm>
        <a:off x="524909" y="1373997"/>
        <a:ext cx="6084790" cy="539599"/>
      </dsp:txXfrm>
    </dsp:sp>
    <dsp:sp modelId="{3A206CDF-D123-4990-8A6E-4B8720323225}">
      <dsp:nvSpPr>
        <dsp:cNvPr id="0" name=""/>
        <dsp:cNvSpPr/>
      </dsp:nvSpPr>
      <dsp:spPr>
        <a:xfrm>
          <a:off x="-42494" y="2048496"/>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1C50AB-32BD-45EA-B5BB-E2BDDB9E6B92}">
      <dsp:nvSpPr>
        <dsp:cNvPr id="0" name=""/>
        <dsp:cNvSpPr/>
      </dsp:nvSpPr>
      <dsp:spPr>
        <a:xfrm>
          <a:off x="101409" y="2155533"/>
          <a:ext cx="279595" cy="26164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64B596-237B-427B-A250-7125E819E670}">
      <dsp:nvSpPr>
        <dsp:cNvPr id="0" name=""/>
        <dsp:cNvSpPr/>
      </dsp:nvSpPr>
      <dsp:spPr>
        <a:xfrm>
          <a:off x="524909" y="2048496"/>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b="0" kern="1200" dirty="0"/>
            <a:t>For the hours usually undertaken by a permanent employee e.g., 8am-4pm or 9am-5pm or 6:30am-3:30pm</a:t>
          </a:r>
        </a:p>
      </dsp:txBody>
      <dsp:txXfrm>
        <a:off x="524909" y="2048496"/>
        <a:ext cx="6084790" cy="539599"/>
      </dsp:txXfrm>
    </dsp:sp>
    <dsp:sp modelId="{E86CB8FC-6445-4786-8735-DBFA44DD84C2}">
      <dsp:nvSpPr>
        <dsp:cNvPr id="0" name=""/>
        <dsp:cNvSpPr/>
      </dsp:nvSpPr>
      <dsp:spPr>
        <a:xfrm>
          <a:off x="-42494" y="2722996"/>
          <a:ext cx="6689996" cy="4757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7F4D6D-C340-446D-910F-5A0E93907F00}">
      <dsp:nvSpPr>
        <dsp:cNvPr id="0" name=""/>
        <dsp:cNvSpPr/>
      </dsp:nvSpPr>
      <dsp:spPr>
        <a:xfrm>
          <a:off x="101409" y="2830032"/>
          <a:ext cx="279595" cy="26164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40AB17-FA9F-46AF-8951-49B2BE64F44E}">
      <dsp:nvSpPr>
        <dsp:cNvPr id="0" name=""/>
        <dsp:cNvSpPr/>
      </dsp:nvSpPr>
      <dsp:spPr>
        <a:xfrm>
          <a:off x="524909" y="2722996"/>
          <a:ext cx="6084790" cy="539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08" tIns="57108" rIns="57108" bIns="57108" numCol="1" spcCol="1270" anchor="ctr" anchorCtr="0">
          <a:noAutofit/>
        </a:bodyPr>
        <a:lstStyle/>
        <a:p>
          <a:pPr marL="0" lvl="0" indent="0" algn="l" defTabSz="622300">
            <a:lnSpc>
              <a:spcPct val="100000"/>
            </a:lnSpc>
            <a:spcBef>
              <a:spcPct val="0"/>
            </a:spcBef>
            <a:spcAft>
              <a:spcPct val="35000"/>
            </a:spcAft>
            <a:buNone/>
          </a:pPr>
          <a:r>
            <a:rPr lang="en-US" sz="1400" b="0" kern="1200" dirty="0"/>
            <a:t>Ideally related to your chosen Career - if known</a:t>
          </a:r>
        </a:p>
      </dsp:txBody>
      <dsp:txXfrm>
        <a:off x="524909" y="2722996"/>
        <a:ext cx="6084790" cy="53959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6F807A-3E74-4FC1-B1DB-82D03F26CABE}" type="datetimeFigureOut">
              <a:rPr lang="en-GB" smtClean="0"/>
              <a:t>13/11/2025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7D643F-B790-4FF7-89BE-4E30485F84ED}" type="slidenum">
              <a:rPr lang="en-GB" smtClean="0"/>
              <a:t>‹#›</a:t>
            </a:fld>
            <a:endParaRPr lang="en-GB"/>
          </a:p>
        </p:txBody>
      </p:sp>
    </p:spTree>
    <p:extLst>
      <p:ext uri="{BB962C8B-B14F-4D97-AF65-F5344CB8AC3E}">
        <p14:creationId xmlns:p14="http://schemas.microsoft.com/office/powerpoint/2010/main" val="116682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Hopefully, the answers will highlight the importance of work experience. Done well, work experience should support students with applications to future employment/training or apprenticeships. It should help them answer the ‘why this role or course’ question, too. It should develop their general and transferable employability skills and provide specific examples of times they have had to demonstrate set skills, e.g. problem-solving, communication, etc. </a:t>
            </a:r>
          </a:p>
        </p:txBody>
      </p:sp>
      <p:sp>
        <p:nvSpPr>
          <p:cNvPr id="4" name="Slide Number Placeholder 3"/>
          <p:cNvSpPr>
            <a:spLocks noGrp="1"/>
          </p:cNvSpPr>
          <p:nvPr>
            <p:ph type="sldNum" sz="quarter" idx="5"/>
          </p:nvPr>
        </p:nvSpPr>
        <p:spPr/>
        <p:txBody>
          <a:bodyPr/>
          <a:lstStyle/>
          <a:p>
            <a:fld id="{7D7D643F-B790-4FF7-89BE-4E30485F84ED}" type="slidenum">
              <a:rPr lang="en-GB" smtClean="0"/>
              <a:t>6</a:t>
            </a:fld>
            <a:endParaRPr lang="en-GB"/>
          </a:p>
        </p:txBody>
      </p:sp>
    </p:spTree>
    <p:extLst>
      <p:ext uri="{BB962C8B-B14F-4D97-AF65-F5344CB8AC3E}">
        <p14:creationId xmlns:p14="http://schemas.microsoft.com/office/powerpoint/2010/main" val="18995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Tutors- please discuss the slide with students and then review page 3 of the student packs. When you have time in the computer rooms, please direct them to these steps in the student pack as their first activity.</a:t>
            </a:r>
          </a:p>
        </p:txBody>
      </p:sp>
      <p:sp>
        <p:nvSpPr>
          <p:cNvPr id="4" name="Slide Number Placeholder 3"/>
          <p:cNvSpPr>
            <a:spLocks noGrp="1"/>
          </p:cNvSpPr>
          <p:nvPr>
            <p:ph type="sldNum" sz="quarter" idx="5"/>
          </p:nvPr>
        </p:nvSpPr>
        <p:spPr/>
        <p:txBody>
          <a:bodyPr/>
          <a:lstStyle/>
          <a:p>
            <a:fld id="{7D7D643F-B790-4FF7-89BE-4E30485F84ED}" type="slidenum">
              <a:rPr lang="en-GB" smtClean="0"/>
              <a:t>8</a:t>
            </a:fld>
            <a:endParaRPr lang="en-GB"/>
          </a:p>
        </p:txBody>
      </p:sp>
    </p:spTree>
    <p:extLst>
      <p:ext uri="{BB962C8B-B14F-4D97-AF65-F5344CB8AC3E}">
        <p14:creationId xmlns:p14="http://schemas.microsoft.com/office/powerpoint/2010/main" val="35451978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051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anchor="b"/>
          <a:lstStyle>
            <a:lvl1pPr algn="l">
              <a:defRPr sz="54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3163775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anchor="ctr">
            <a:noAutofit/>
          </a:bodyPr>
          <a:lstStyle>
            <a:lvl1pPr algn="ctr">
              <a:buNone/>
              <a:defRPr sz="1600" b="1">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anchor="b"/>
          <a:lstStyle>
            <a:lvl1pPr algn="r">
              <a:defRPr sz="6000" b="1" cap="all" spc="400" baseline="0">
                <a:solidFill>
                  <a:schemeClr val="bg1"/>
                </a:solidFill>
              </a:defRPr>
            </a:lvl1pPr>
          </a:lstStyle>
          <a:p>
            <a:r>
              <a:rPr lang="en-US" dirty="0"/>
              <a:t>Title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a:lstStyle>
            <a:lvl1pPr marL="0" indent="0" algn="r">
              <a:buNone/>
              <a:defRPr sz="1800">
                <a:solidFill>
                  <a:schemeClr val="bg1"/>
                </a:solidFill>
              </a:defRPr>
            </a:lvl1pPr>
          </a:lstStyle>
          <a:p>
            <a:pPr lvl="0"/>
            <a:r>
              <a:rPr lang="en-US"/>
              <a:t>Click to edit Master text styles</a:t>
            </a:r>
          </a:p>
        </p:txBody>
      </p:sp>
      <p:sp>
        <p:nvSpPr>
          <p:cNvPr id="11" name="Graphic 12">
            <a:extLst>
              <a:ext uri="{FF2B5EF4-FFF2-40B4-BE49-F238E27FC236}">
                <a16:creationId xmlns:a16="http://schemas.microsoft.com/office/drawing/2014/main" id="{EA1B6985-3E5A-40F4-9268-D4AB3BBF8C9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3" name="Graphic 13">
            <a:extLst>
              <a:ext uri="{FF2B5EF4-FFF2-40B4-BE49-F238E27FC236}">
                <a16:creationId xmlns:a16="http://schemas.microsoft.com/office/drawing/2014/main" id="{338BC906-9D03-4280-85E8-21A81BC21D73}"/>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7" name="Graphic 15">
            <a:extLst>
              <a:ext uri="{FF2B5EF4-FFF2-40B4-BE49-F238E27FC236}">
                <a16:creationId xmlns:a16="http://schemas.microsoft.com/office/drawing/2014/main" id="{C5C06D53-C9F6-47E8-BFE1-B8193A1AED8B}"/>
              </a:ext>
            </a:extLst>
          </p:cNvPr>
          <p:cNvSpPr/>
          <p:nvPr userDrawn="1"/>
        </p:nvSpPr>
        <p:spPr>
          <a:xfrm>
            <a:off x="1669987"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3864068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a:lstStyle>
            <a:lvl1pPr>
              <a:defRPr baseline="0">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Tree>
    <p:extLst>
      <p:ext uri="{BB962C8B-B14F-4D97-AF65-F5344CB8AC3E}">
        <p14:creationId xmlns:p14="http://schemas.microsoft.com/office/powerpoint/2010/main" val="2955450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anchor="b">
            <a:normAutofit/>
          </a:bodyPr>
          <a:lstStyle>
            <a:lvl1pPr algn="ctr">
              <a:defRPr sz="60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dirty="0"/>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2068479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6660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anchor="b"/>
          <a:lstStyle>
            <a:lvl1pPr algn="l">
              <a:lnSpc>
                <a:spcPct val="110000"/>
              </a:lnSpc>
              <a:spcBef>
                <a:spcPts val="1000"/>
              </a:spcBef>
              <a:defRPr sz="3600" b="0" i="0" cap="none"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2831232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a:lstStyle>
            <a:lvl1pPr>
              <a:defRPr sz="5400" b="1" cap="all" baseline="0">
                <a:solidFill>
                  <a:schemeClr val="bg1"/>
                </a:solidFill>
              </a:defRPr>
            </a:lvl1pPr>
          </a:lstStyle>
          <a:p>
            <a:r>
              <a:rPr lang="en-US" dirty="0"/>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a:lstStyle>
            <a:lvl1pPr>
              <a:defRPr>
                <a:solidFill>
                  <a:schemeClr val="bg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2565245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1423686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2754715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2291741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anchor="b"/>
          <a:lstStyle>
            <a:lvl1pPr algn="l">
              <a:defRPr sz="5400" b="0" i="0" cap="none" baseline="0"/>
            </a:lvl1pPr>
          </a:lstStyle>
          <a:p>
            <a:r>
              <a:rPr lang="en-US" dirty="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anchor="ctr"/>
          <a:lstStyle>
            <a:lvl1pPr algn="ctr">
              <a:buNone/>
              <a:defRPr>
                <a:solidFill>
                  <a:schemeClr val="bg1"/>
                </a:solidFill>
              </a:defRPr>
            </a:lvl1pPr>
          </a:lstStyle>
          <a:p>
            <a:r>
              <a:rPr lang="en-US"/>
              <a:t>Click icon to add picture</a:t>
            </a:r>
            <a:endParaRPr lang="en-US" dirty="0"/>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2229673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anchor="b"/>
          <a:lstStyle>
            <a:lvl1pPr algn="r">
              <a:defRPr sz="4800" b="1" cap="all" spc="400" baseline="0">
                <a:solidFill>
                  <a:schemeClr val="bg1"/>
                </a:solidFill>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sp>
        <p:nvSpPr>
          <p:cNvPr id="8" name="Graphic 32">
            <a:extLst>
              <a:ext uri="{FF2B5EF4-FFF2-40B4-BE49-F238E27FC236}">
                <a16:creationId xmlns:a16="http://schemas.microsoft.com/office/drawing/2014/main" id="{846CD0EA-B0AA-4845-81A5-4ADD7C58B12F}"/>
              </a:ext>
            </a:extLst>
          </p:cNvPr>
          <p:cNvSpPr/>
          <p:nvPr userDrawn="1"/>
        </p:nvSpPr>
        <p:spPr>
          <a:xfrm>
            <a:off x="7308967" y="3758003"/>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0" name="Graphic 33">
            <a:extLst>
              <a:ext uri="{FF2B5EF4-FFF2-40B4-BE49-F238E27FC236}">
                <a16:creationId xmlns:a16="http://schemas.microsoft.com/office/drawing/2014/main" id="{0E97A0CB-7CB1-47F0-BD48-EEECBAC39CD2}"/>
              </a:ext>
            </a:extLst>
          </p:cNvPr>
          <p:cNvSpPr/>
          <p:nvPr userDrawn="1"/>
        </p:nvSpPr>
        <p:spPr>
          <a:xfrm>
            <a:off x="7739023" y="662773"/>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12" name="Graphic 31">
            <a:extLst>
              <a:ext uri="{FF2B5EF4-FFF2-40B4-BE49-F238E27FC236}">
                <a16:creationId xmlns:a16="http://schemas.microsoft.com/office/drawing/2014/main" id="{477816C9-06CB-4BC5-B26B-6A2877BD941A}"/>
              </a:ext>
            </a:extLst>
          </p:cNvPr>
          <p:cNvSpPr/>
          <p:nvPr userDrawn="1"/>
        </p:nvSpPr>
        <p:spPr>
          <a:xfrm>
            <a:off x="10856485" y="582328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0135915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05931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4766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584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4741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r>
              <a:rPr lang="en-US" dirty="0"/>
              <a:t>9/3/20XX</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33890770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pn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hyperlink" Target="https://www.thomsonlocal.com/" TargetMode="External"/><Relationship Id="rId2" Type="http://schemas.openxmlformats.org/officeDocument/2006/relationships/hyperlink" Target="https://www.yell.com/" TargetMode="Externa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1337372" y="258800"/>
            <a:ext cx="8608951" cy="3274255"/>
          </a:xfrm>
        </p:spPr>
        <p:txBody>
          <a:bodyPr>
            <a:normAutofit/>
          </a:bodyPr>
          <a:lstStyle/>
          <a:p>
            <a:r>
              <a:rPr lang="en-US" dirty="0"/>
              <a:t>Work </a:t>
            </a:r>
            <a:r>
              <a:rPr lang="en-US"/>
              <a:t>Experience 202</a:t>
            </a:r>
            <a:r>
              <a:rPr lang="en-US" dirty="0"/>
              <a:t>6</a:t>
            </a:r>
            <a:br>
              <a:rPr lang="en-US" dirty="0"/>
            </a:br>
            <a:r>
              <a:rPr lang="en-US" dirty="0"/>
              <a:t>Tutor Activities</a:t>
            </a:r>
            <a:br>
              <a:rPr lang="en-US" dirty="0"/>
            </a:br>
            <a:r>
              <a:rPr lang="en-US" dirty="0"/>
              <a:t>PART 1</a:t>
            </a:r>
          </a:p>
        </p:txBody>
      </p:sp>
      <p:sp>
        <p:nvSpPr>
          <p:cNvPr id="3" name="Subtitle 2">
            <a:extLst>
              <a:ext uri="{FF2B5EF4-FFF2-40B4-BE49-F238E27FC236}">
                <a16:creationId xmlns:a16="http://schemas.microsoft.com/office/drawing/2014/main" id="{A5F14073-9F68-4B7E-A576-26899D58C7A9}"/>
              </a:ext>
            </a:extLst>
          </p:cNvPr>
          <p:cNvSpPr>
            <a:spLocks noGrp="1"/>
          </p:cNvSpPr>
          <p:nvPr>
            <p:ph type="subTitle" idx="1"/>
          </p:nvPr>
        </p:nvSpPr>
        <p:spPr/>
        <p:txBody>
          <a:bodyPr/>
          <a:lstStyle/>
          <a:p>
            <a:r>
              <a:rPr lang="en-US" dirty="0"/>
              <a:t>Ash Green School</a:t>
            </a:r>
          </a:p>
          <a:p>
            <a:r>
              <a:rPr lang="en-US" dirty="0"/>
              <a:t>CEIAG</a:t>
            </a:r>
            <a:endParaRPr lang="en-US" sz="2000" dirty="0">
              <a:solidFill>
                <a:schemeClr val="bg1"/>
              </a:solidFill>
            </a:endParaRPr>
          </a:p>
          <a:p>
            <a:endParaRPr lang="en-US" dirty="0"/>
          </a:p>
        </p:txBody>
      </p:sp>
    </p:spTree>
    <p:extLst>
      <p:ext uri="{BB962C8B-B14F-4D97-AF65-F5344CB8AC3E}">
        <p14:creationId xmlns:p14="http://schemas.microsoft.com/office/powerpoint/2010/main" val="114769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DBBC93-70DF-4E4E-98E3-08124185AB18}"/>
              </a:ext>
            </a:extLst>
          </p:cNvPr>
          <p:cNvSpPr>
            <a:spLocks noGrp="1"/>
          </p:cNvSpPr>
          <p:nvPr>
            <p:ph type="title"/>
          </p:nvPr>
        </p:nvSpPr>
        <p:spPr>
          <a:xfrm>
            <a:off x="1208015" y="611593"/>
            <a:ext cx="10320727" cy="1085322"/>
          </a:xfrm>
        </p:spPr>
        <p:txBody>
          <a:bodyPr>
            <a:normAutofit fontScale="90000"/>
          </a:bodyPr>
          <a:lstStyle/>
          <a:p>
            <a:r>
              <a:rPr lang="en-US" dirty="0"/>
              <a:t>Tutor Activities-Part 1</a:t>
            </a:r>
          </a:p>
        </p:txBody>
      </p:sp>
      <p:sp>
        <p:nvSpPr>
          <p:cNvPr id="4" name="Text Placeholder 3">
            <a:extLst>
              <a:ext uri="{FF2B5EF4-FFF2-40B4-BE49-F238E27FC236}">
                <a16:creationId xmlns:a16="http://schemas.microsoft.com/office/drawing/2014/main" id="{65DE74E9-AA78-46C1-845A-0B72FA8AF35E}"/>
              </a:ext>
            </a:extLst>
          </p:cNvPr>
          <p:cNvSpPr>
            <a:spLocks noGrp="1"/>
          </p:cNvSpPr>
          <p:nvPr>
            <p:ph type="body" sz="quarter" idx="13"/>
          </p:nvPr>
        </p:nvSpPr>
        <p:spPr>
          <a:xfrm>
            <a:off x="6921663" y="2177327"/>
            <a:ext cx="4325457" cy="2211793"/>
          </a:xfrm>
        </p:spPr>
        <p:txBody>
          <a:bodyPr>
            <a:normAutofit/>
          </a:bodyPr>
          <a:lstStyle/>
          <a:p>
            <a:endParaRPr lang="en-US" dirty="0"/>
          </a:p>
          <a:p>
            <a:endParaRPr lang="en-US" dirty="0"/>
          </a:p>
          <a:p>
            <a:pPr algn="ctr"/>
            <a:r>
              <a:rPr lang="en-US" sz="2400" b="1" dirty="0">
                <a:solidFill>
                  <a:srgbClr val="C00000"/>
                </a:solidFill>
              </a:rPr>
              <a:t>Students will need a copy of the Student Support Pack (Part 1) to accompany these activities. </a:t>
            </a:r>
          </a:p>
        </p:txBody>
      </p:sp>
      <p:pic>
        <p:nvPicPr>
          <p:cNvPr id="6" name="Picture Placeholder 5">
            <a:extLst>
              <a:ext uri="{FF2B5EF4-FFF2-40B4-BE49-F238E27FC236}">
                <a16:creationId xmlns:a16="http://schemas.microsoft.com/office/drawing/2014/main" id="{4642631A-6ABE-41EA-A308-9CF1230F1421}"/>
              </a:ext>
            </a:extLst>
          </p:cNvPr>
          <p:cNvPicPr>
            <a:picLocks noGrp="1" noChangeAspect="1"/>
          </p:cNvPicPr>
          <p:nvPr>
            <p:ph type="pic" sz="quarter" idx="14"/>
          </p:nvPr>
        </p:nvPicPr>
        <p:blipFill rotWithShape="1">
          <a:blip r:embed="rId2"/>
          <a:srcRect/>
          <a:stretch/>
        </p:blipFill>
        <p:spPr>
          <a:xfrm>
            <a:off x="1541123" y="1966980"/>
            <a:ext cx="3557087" cy="35570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Footer Placeholder 7">
            <a:extLst>
              <a:ext uri="{FF2B5EF4-FFF2-40B4-BE49-F238E27FC236}">
                <a16:creationId xmlns:a16="http://schemas.microsoft.com/office/drawing/2014/main" id="{AEEDFC2F-FF0A-4EC9-A0BB-0AA2B1E6BA4A}"/>
              </a:ext>
            </a:extLst>
          </p:cNvPr>
          <p:cNvSpPr>
            <a:spLocks noGrp="1"/>
          </p:cNvSpPr>
          <p:nvPr>
            <p:ph type="ftr" sz="quarter" idx="11"/>
          </p:nvPr>
        </p:nvSpPr>
        <p:spPr>
          <a:xfrm rot="16200000">
            <a:off x="-773536" y="1713631"/>
            <a:ext cx="3238714"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all" spc="100" normalizeH="0" baseline="0" noProof="0" dirty="0">
                <a:ln>
                  <a:noFill/>
                </a:ln>
                <a:solidFill>
                  <a:prstClr val="white"/>
                </a:solidFill>
                <a:effectLst/>
                <a:uLnTx/>
                <a:uFillTx/>
                <a:latin typeface="Univers"/>
                <a:ea typeface="+mn-ea"/>
                <a:cs typeface="+mn-cs"/>
              </a:rPr>
              <a:t>Work experience Overview </a:t>
            </a:r>
          </a:p>
        </p:txBody>
      </p:sp>
    </p:spTree>
    <p:extLst>
      <p:ext uri="{BB962C8B-B14F-4D97-AF65-F5344CB8AC3E}">
        <p14:creationId xmlns:p14="http://schemas.microsoft.com/office/powerpoint/2010/main" val="1613598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109F5-122A-4B9D-CFAB-8EE3267DE1A3}"/>
              </a:ext>
            </a:extLst>
          </p:cNvPr>
          <p:cNvSpPr>
            <a:spLocks noGrp="1"/>
          </p:cNvSpPr>
          <p:nvPr>
            <p:ph type="ctrTitle"/>
          </p:nvPr>
        </p:nvSpPr>
        <p:spPr>
          <a:xfrm>
            <a:off x="1524000" y="2057400"/>
            <a:ext cx="9328030" cy="3670540"/>
          </a:xfrm>
        </p:spPr>
        <p:txBody>
          <a:bodyPr>
            <a:normAutofit fontScale="90000"/>
          </a:bodyPr>
          <a:lstStyle/>
          <a:p>
            <a:pPr>
              <a:lnSpc>
                <a:spcPct val="150000"/>
              </a:lnSpc>
              <a:spcBef>
                <a:spcPts val="600"/>
              </a:spcBef>
              <a:spcAft>
                <a:spcPts val="600"/>
              </a:spcAft>
            </a:pPr>
            <a:r>
              <a:rPr lang="en-GB" dirty="0"/>
              <a:t>Monday 27</a:t>
            </a:r>
            <a:r>
              <a:rPr lang="en-GB" baseline="30000" dirty="0"/>
              <a:t>TH</a:t>
            </a:r>
            <a:r>
              <a:rPr lang="en-GB" dirty="0"/>
              <a:t> April </a:t>
            </a:r>
            <a:br>
              <a:rPr lang="en-GB" dirty="0"/>
            </a:br>
            <a:r>
              <a:rPr lang="en-GB" dirty="0"/>
              <a:t>– </a:t>
            </a:r>
            <a:br>
              <a:rPr lang="en-GB" dirty="0"/>
            </a:br>
            <a:r>
              <a:rPr lang="en-GB" dirty="0"/>
              <a:t>Friday 1</a:t>
            </a:r>
            <a:r>
              <a:rPr lang="en-GB" baseline="30000" dirty="0"/>
              <a:t>ST</a:t>
            </a:r>
            <a:r>
              <a:rPr lang="en-GB" dirty="0"/>
              <a:t> MAY 2026</a:t>
            </a:r>
          </a:p>
        </p:txBody>
      </p:sp>
      <p:sp>
        <p:nvSpPr>
          <p:cNvPr id="3" name="Subtitle 2">
            <a:extLst>
              <a:ext uri="{FF2B5EF4-FFF2-40B4-BE49-F238E27FC236}">
                <a16:creationId xmlns:a16="http://schemas.microsoft.com/office/drawing/2014/main" id="{ED97273E-B445-5AA4-8F17-FBC2E138D439}"/>
              </a:ext>
            </a:extLst>
          </p:cNvPr>
          <p:cNvSpPr>
            <a:spLocks noGrp="1"/>
          </p:cNvSpPr>
          <p:nvPr>
            <p:ph type="subTitle" idx="1"/>
          </p:nvPr>
        </p:nvSpPr>
        <p:spPr>
          <a:xfrm>
            <a:off x="1295565" y="600696"/>
            <a:ext cx="9144000" cy="852855"/>
          </a:xfrm>
        </p:spPr>
        <p:txBody>
          <a:bodyPr>
            <a:normAutofit/>
          </a:bodyPr>
          <a:lstStyle/>
          <a:p>
            <a:r>
              <a:rPr lang="en-GB" sz="3600" dirty="0"/>
              <a:t>Dates: </a:t>
            </a:r>
          </a:p>
        </p:txBody>
      </p:sp>
    </p:spTree>
    <p:extLst>
      <p:ext uri="{BB962C8B-B14F-4D97-AF65-F5344CB8AC3E}">
        <p14:creationId xmlns:p14="http://schemas.microsoft.com/office/powerpoint/2010/main" val="3454432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379018" y="1073755"/>
            <a:ext cx="10723177" cy="1124014"/>
          </a:xfrm>
        </p:spPr>
        <p:txBody>
          <a:bodyPr>
            <a:normAutofit fontScale="90000"/>
          </a:bodyPr>
          <a:lstStyle/>
          <a:p>
            <a:r>
              <a:rPr lang="en-US" dirty="0"/>
              <a:t>What is Work Experience? - Recap</a:t>
            </a:r>
          </a:p>
        </p:txBody>
      </p:sp>
      <p:graphicFrame>
        <p:nvGraphicFramePr>
          <p:cNvPr id="6" name="Content Placeholder 2">
            <a:extLst>
              <a:ext uri="{FF2B5EF4-FFF2-40B4-BE49-F238E27FC236}">
                <a16:creationId xmlns:a16="http://schemas.microsoft.com/office/drawing/2014/main" id="{0146D580-2499-A072-4E62-A8F6FE05F929}"/>
              </a:ext>
            </a:extLst>
          </p:cNvPr>
          <p:cNvGraphicFramePr>
            <a:graphicFrameLocks noGrp="1"/>
          </p:cNvGraphicFramePr>
          <p:nvPr>
            <p:ph idx="1"/>
          </p:nvPr>
        </p:nvGraphicFramePr>
        <p:xfrm>
          <a:off x="379019" y="2758638"/>
          <a:ext cx="6689996" cy="3346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1">
            <a:extLst>
              <a:ext uri="{FF2B5EF4-FFF2-40B4-BE49-F238E27FC236}">
                <a16:creationId xmlns:a16="http://schemas.microsoft.com/office/drawing/2014/main" id="{B147BCB1-6301-A841-B830-09574988C303}"/>
              </a:ext>
            </a:extLst>
          </p:cNvPr>
          <p:cNvPicPr>
            <a:picLocks noChangeAspect="1"/>
          </p:cNvPicPr>
          <p:nvPr/>
        </p:nvPicPr>
        <p:blipFill>
          <a:blip r:embed="rId7"/>
          <a:stretch>
            <a:fillRect/>
          </a:stretch>
        </p:blipFill>
        <p:spPr>
          <a:xfrm>
            <a:off x="7179798" y="2895119"/>
            <a:ext cx="4917579" cy="3073487"/>
          </a:xfrm>
          <a:prstGeom prst="rect">
            <a:avLst/>
          </a:prstGeom>
        </p:spPr>
      </p:pic>
    </p:spTree>
    <p:extLst>
      <p:ext uri="{BB962C8B-B14F-4D97-AF65-F5344CB8AC3E}">
        <p14:creationId xmlns:p14="http://schemas.microsoft.com/office/powerpoint/2010/main" val="144916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5EF68-07C4-32D5-DDF4-841321B57738}"/>
              </a:ext>
            </a:extLst>
          </p:cNvPr>
          <p:cNvSpPr>
            <a:spLocks noGrp="1"/>
          </p:cNvSpPr>
          <p:nvPr>
            <p:ph type="title"/>
          </p:nvPr>
        </p:nvSpPr>
        <p:spPr>
          <a:xfrm>
            <a:off x="6228271" y="744687"/>
            <a:ext cx="5270739" cy="1325563"/>
          </a:xfrm>
        </p:spPr>
        <p:txBody>
          <a:bodyPr>
            <a:normAutofit fontScale="90000"/>
          </a:bodyPr>
          <a:lstStyle/>
          <a:p>
            <a:r>
              <a:rPr lang="en-GB" dirty="0"/>
              <a:t>- Review Page 2</a:t>
            </a:r>
          </a:p>
        </p:txBody>
      </p:sp>
      <p:sp>
        <p:nvSpPr>
          <p:cNvPr id="3" name="Content Placeholder 2">
            <a:extLst>
              <a:ext uri="{FF2B5EF4-FFF2-40B4-BE49-F238E27FC236}">
                <a16:creationId xmlns:a16="http://schemas.microsoft.com/office/drawing/2014/main" id="{214DFBB5-933D-C3B4-DA1D-98786E06AEAA}"/>
              </a:ext>
            </a:extLst>
          </p:cNvPr>
          <p:cNvSpPr>
            <a:spLocks noGrp="1"/>
          </p:cNvSpPr>
          <p:nvPr>
            <p:ph idx="1"/>
          </p:nvPr>
        </p:nvSpPr>
        <p:spPr>
          <a:xfrm>
            <a:off x="942287" y="2714401"/>
            <a:ext cx="10875902" cy="3918250"/>
          </a:xfrm>
        </p:spPr>
        <p:txBody>
          <a:bodyPr/>
          <a:lstStyle/>
          <a:p>
            <a:pPr marL="0" indent="0">
              <a:buNone/>
            </a:pPr>
            <a:r>
              <a:rPr lang="en-GB" dirty="0"/>
              <a:t>Tutors- with your group, please review the information under the following sub-headings of the support pack:</a:t>
            </a:r>
          </a:p>
          <a:p>
            <a:pPr marL="0" indent="0">
              <a:buNone/>
            </a:pPr>
            <a:endParaRPr lang="en-GB" dirty="0"/>
          </a:p>
          <a:p>
            <a:pPr marL="740700" lvl="1" indent="-342900">
              <a:buClr>
                <a:schemeClr val="accent3"/>
              </a:buClr>
              <a:buFont typeface="Wingdings" panose="05000000000000000000" pitchFamily="2" charset="2"/>
              <a:buChar char="§"/>
            </a:pPr>
            <a:r>
              <a:rPr lang="en-GB" dirty="0"/>
              <a:t>General expectations</a:t>
            </a:r>
          </a:p>
          <a:p>
            <a:pPr marL="740700" lvl="1" indent="-342900">
              <a:buClr>
                <a:schemeClr val="accent3"/>
              </a:buClr>
              <a:buFont typeface="Wingdings" panose="05000000000000000000" pitchFamily="2" charset="2"/>
              <a:buChar char="§"/>
            </a:pPr>
            <a:r>
              <a:rPr lang="en-GB" dirty="0"/>
              <a:t>Transport</a:t>
            </a:r>
          </a:p>
          <a:p>
            <a:pPr marL="740700" lvl="1" indent="-342900">
              <a:buClr>
                <a:schemeClr val="accent3"/>
              </a:buClr>
              <a:buFont typeface="Wingdings" panose="05000000000000000000" pitchFamily="2" charset="2"/>
              <a:buChar char="§"/>
            </a:pPr>
            <a:r>
              <a:rPr lang="en-GB" dirty="0"/>
              <a:t>Meals</a:t>
            </a:r>
          </a:p>
          <a:p>
            <a:pPr marL="740700" lvl="1" indent="-342900">
              <a:buClr>
                <a:schemeClr val="accent3"/>
              </a:buClr>
              <a:buFont typeface="Wingdings" panose="05000000000000000000" pitchFamily="2" charset="2"/>
              <a:buChar char="§"/>
            </a:pPr>
            <a:r>
              <a:rPr lang="en-GB" dirty="0"/>
              <a:t>Placement vetting- remember, further detailed information about this process will be shared during part 2 of this process. For now, you just need to know it exists.  </a:t>
            </a:r>
          </a:p>
        </p:txBody>
      </p:sp>
      <p:sp>
        <p:nvSpPr>
          <p:cNvPr id="4" name="Slide Number Placeholder 3">
            <a:extLst>
              <a:ext uri="{FF2B5EF4-FFF2-40B4-BE49-F238E27FC236}">
                <a16:creationId xmlns:a16="http://schemas.microsoft.com/office/drawing/2014/main" id="{56222595-359A-BF62-C369-F9E526F7F0E4}"/>
              </a:ext>
            </a:extLst>
          </p:cNvPr>
          <p:cNvSpPr>
            <a:spLocks noGrp="1"/>
          </p:cNvSpPr>
          <p:nvPr>
            <p:ph type="sldNum" sz="quarter" idx="12"/>
          </p:nvPr>
        </p:nvSpPr>
        <p:spPr/>
        <p:txBody>
          <a:bodyPr/>
          <a:lstStyle/>
          <a:p>
            <a:fld id="{D8DA9DAA-006C-4F4B-980E-E3DF019B24E2}" type="slidenum">
              <a:rPr lang="en-US" smtClean="0"/>
              <a:t>5</a:t>
            </a:fld>
            <a:endParaRPr lang="en-US" dirty="0"/>
          </a:p>
        </p:txBody>
      </p:sp>
      <p:pic>
        <p:nvPicPr>
          <p:cNvPr id="5" name="Picture 4">
            <a:extLst>
              <a:ext uri="{FF2B5EF4-FFF2-40B4-BE49-F238E27FC236}">
                <a16:creationId xmlns:a16="http://schemas.microsoft.com/office/drawing/2014/main" id="{C8598FD5-C048-FC3D-02CA-D0EFD9CD2BFB}"/>
              </a:ext>
            </a:extLst>
          </p:cNvPr>
          <p:cNvPicPr>
            <a:picLocks noChangeAspect="1"/>
          </p:cNvPicPr>
          <p:nvPr/>
        </p:nvPicPr>
        <p:blipFill>
          <a:blip r:embed="rId2"/>
          <a:stretch>
            <a:fillRect/>
          </a:stretch>
        </p:blipFill>
        <p:spPr>
          <a:xfrm>
            <a:off x="942287" y="254956"/>
            <a:ext cx="4285321" cy="2275520"/>
          </a:xfrm>
          <a:prstGeom prst="rect">
            <a:avLst/>
          </a:prstGeom>
        </p:spPr>
      </p:pic>
    </p:spTree>
    <p:extLst>
      <p:ext uri="{BB962C8B-B14F-4D97-AF65-F5344CB8AC3E}">
        <p14:creationId xmlns:p14="http://schemas.microsoft.com/office/powerpoint/2010/main" val="1409049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5AE64-BBE4-4C69-B20E-D02493D0831B}"/>
              </a:ext>
            </a:extLst>
          </p:cNvPr>
          <p:cNvSpPr>
            <a:spLocks noGrp="1"/>
          </p:cNvSpPr>
          <p:nvPr>
            <p:ph type="ctrTitle"/>
          </p:nvPr>
        </p:nvSpPr>
        <p:spPr>
          <a:xfrm>
            <a:off x="546682" y="420557"/>
            <a:ext cx="11098635" cy="4876062"/>
          </a:xfrm>
        </p:spPr>
        <p:txBody>
          <a:bodyPr>
            <a:normAutofit/>
          </a:bodyPr>
          <a:lstStyle/>
          <a:p>
            <a:br>
              <a:rPr lang="en-GB" sz="4800" dirty="0"/>
            </a:br>
            <a:br>
              <a:rPr lang="en-GB" sz="4800" dirty="0"/>
            </a:br>
            <a:br>
              <a:rPr lang="en-GB" sz="4800" dirty="0"/>
            </a:br>
            <a:br>
              <a:rPr lang="en-GB" sz="4800" dirty="0"/>
            </a:br>
            <a:endParaRPr lang="en-GB" sz="4800" dirty="0"/>
          </a:p>
        </p:txBody>
      </p:sp>
      <p:sp>
        <p:nvSpPr>
          <p:cNvPr id="3" name="Subtitle 2">
            <a:extLst>
              <a:ext uri="{FF2B5EF4-FFF2-40B4-BE49-F238E27FC236}">
                <a16:creationId xmlns:a16="http://schemas.microsoft.com/office/drawing/2014/main" id="{7A291AF6-F5F6-9B65-CE12-DD9A772C6F72}"/>
              </a:ext>
            </a:extLst>
          </p:cNvPr>
          <p:cNvSpPr>
            <a:spLocks noGrp="1"/>
          </p:cNvSpPr>
          <p:nvPr>
            <p:ph type="subTitle" idx="1"/>
          </p:nvPr>
        </p:nvSpPr>
        <p:spPr>
          <a:xfrm>
            <a:off x="419819" y="5779699"/>
            <a:ext cx="11573430" cy="957532"/>
          </a:xfrm>
        </p:spPr>
        <p:txBody>
          <a:bodyPr>
            <a:normAutofit lnSpcReduction="10000"/>
          </a:bodyPr>
          <a:lstStyle/>
          <a:p>
            <a:r>
              <a:rPr lang="en-GB" sz="2800" dirty="0"/>
              <a:t>Discuss and/or mind map the 2 questions above.</a:t>
            </a:r>
          </a:p>
          <a:p>
            <a:r>
              <a:rPr lang="en-GB" sz="2800" dirty="0"/>
              <a:t>Share your ideas as a tutor group.</a:t>
            </a:r>
          </a:p>
        </p:txBody>
      </p:sp>
      <p:sp>
        <p:nvSpPr>
          <p:cNvPr id="4" name="Speech Bubble: Oval 3">
            <a:extLst>
              <a:ext uri="{FF2B5EF4-FFF2-40B4-BE49-F238E27FC236}">
                <a16:creationId xmlns:a16="http://schemas.microsoft.com/office/drawing/2014/main" id="{E122392B-36DB-CCD7-D9FE-3A81028ECC73}"/>
              </a:ext>
            </a:extLst>
          </p:cNvPr>
          <p:cNvSpPr/>
          <p:nvPr/>
        </p:nvSpPr>
        <p:spPr>
          <a:xfrm>
            <a:off x="152400" y="245852"/>
            <a:ext cx="5897250" cy="3183148"/>
          </a:xfrm>
          <a:custGeom>
            <a:avLst/>
            <a:gdLst>
              <a:gd name="connsiteX0" fmla="*/ 5431367 w 5897250"/>
              <a:gd name="connsiteY0" fmla="*/ 3451647 h 3183148"/>
              <a:gd name="connsiteX1" fmla="*/ 4184086 w 5897250"/>
              <a:gd name="connsiteY1" fmla="*/ 3036705 h 3183148"/>
              <a:gd name="connsiteX2" fmla="*/ 1592059 w 5897250"/>
              <a:gd name="connsiteY2" fmla="*/ 3004708 h 3183148"/>
              <a:gd name="connsiteX3" fmla="*/ 1280241 w 5897250"/>
              <a:gd name="connsiteY3" fmla="*/ 279274 h 3183148"/>
              <a:gd name="connsiteX4" fmla="*/ 3908952 w 5897250"/>
              <a:gd name="connsiteY4" fmla="*/ 86778 h 3183148"/>
              <a:gd name="connsiteX5" fmla="*/ 5097064 w 5897250"/>
              <a:gd name="connsiteY5" fmla="*/ 2681666 h 3183148"/>
              <a:gd name="connsiteX6" fmla="*/ 5431367 w 5897250"/>
              <a:gd name="connsiteY6" fmla="*/ 3451647 h 3183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97250" h="3183148" fill="none" extrusionOk="0">
                <a:moveTo>
                  <a:pt x="5431367" y="3451647"/>
                </a:moveTo>
                <a:cubicBezTo>
                  <a:pt x="4941282" y="3247789"/>
                  <a:pt x="4774388" y="3176488"/>
                  <a:pt x="4184086" y="3036705"/>
                </a:cubicBezTo>
                <a:cubicBezTo>
                  <a:pt x="3325769" y="3211688"/>
                  <a:pt x="2441623" y="3278266"/>
                  <a:pt x="1592059" y="3004708"/>
                </a:cubicBezTo>
                <a:cubicBezTo>
                  <a:pt x="-368857" y="2430298"/>
                  <a:pt x="-580900" y="957820"/>
                  <a:pt x="1280241" y="279274"/>
                </a:cubicBezTo>
                <a:cubicBezTo>
                  <a:pt x="2048114" y="-143938"/>
                  <a:pt x="2948921" y="-101531"/>
                  <a:pt x="3908952" y="86778"/>
                </a:cubicBezTo>
                <a:cubicBezTo>
                  <a:pt x="5836452" y="411888"/>
                  <a:pt x="6818373" y="1696169"/>
                  <a:pt x="5097064" y="2681666"/>
                </a:cubicBezTo>
                <a:cubicBezTo>
                  <a:pt x="5246893" y="3021973"/>
                  <a:pt x="5376260" y="3372859"/>
                  <a:pt x="5431367" y="3451647"/>
                </a:cubicBezTo>
                <a:close/>
              </a:path>
              <a:path w="5897250" h="3183148" stroke="0" extrusionOk="0">
                <a:moveTo>
                  <a:pt x="5431367" y="3451647"/>
                </a:moveTo>
                <a:cubicBezTo>
                  <a:pt x="4949366" y="3406932"/>
                  <a:pt x="4371556" y="3203311"/>
                  <a:pt x="4184086" y="3036705"/>
                </a:cubicBezTo>
                <a:cubicBezTo>
                  <a:pt x="3237229" y="3255273"/>
                  <a:pt x="2373465" y="3332278"/>
                  <a:pt x="1592059" y="3004708"/>
                </a:cubicBezTo>
                <a:cubicBezTo>
                  <a:pt x="-421850" y="2555702"/>
                  <a:pt x="-391914" y="1071495"/>
                  <a:pt x="1280241" y="279274"/>
                </a:cubicBezTo>
                <a:cubicBezTo>
                  <a:pt x="2037582" y="51800"/>
                  <a:pt x="2906114" y="-57514"/>
                  <a:pt x="3908952" y="86778"/>
                </a:cubicBezTo>
                <a:cubicBezTo>
                  <a:pt x="5784721" y="403680"/>
                  <a:pt x="6706680" y="1873152"/>
                  <a:pt x="5097064" y="2681666"/>
                </a:cubicBezTo>
                <a:cubicBezTo>
                  <a:pt x="5155166" y="2981222"/>
                  <a:pt x="5273287" y="3249451"/>
                  <a:pt x="5431367" y="3451647"/>
                </a:cubicBezTo>
                <a:close/>
              </a:path>
            </a:pathLst>
          </a:custGeom>
          <a:solidFill>
            <a:schemeClr val="bg1"/>
          </a:solidFill>
          <a:ln w="57150">
            <a:extLst>
              <a:ext uri="{C807C97D-BFC1-408E-A445-0C87EB9F89A2}">
                <ask:lineSketchStyleProps xmlns:ask="http://schemas.microsoft.com/office/drawing/2018/sketchyshapes" sd="2214188587">
                  <a:prstGeom prst="wedgeEllipseCallout">
                    <a:avLst>
                      <a:gd name="adj1" fmla="val 42100"/>
                      <a:gd name="adj2" fmla="val 58435"/>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1. How prepared are you for future employment?</a:t>
            </a:r>
          </a:p>
        </p:txBody>
      </p:sp>
      <p:sp>
        <p:nvSpPr>
          <p:cNvPr id="5" name="Speech Bubble: Oval 4">
            <a:extLst>
              <a:ext uri="{FF2B5EF4-FFF2-40B4-BE49-F238E27FC236}">
                <a16:creationId xmlns:a16="http://schemas.microsoft.com/office/drawing/2014/main" id="{FC255220-35AC-78D5-3915-6F95B0AC16B4}"/>
              </a:ext>
            </a:extLst>
          </p:cNvPr>
          <p:cNvSpPr/>
          <p:nvPr/>
        </p:nvSpPr>
        <p:spPr>
          <a:xfrm>
            <a:off x="6142352" y="1690777"/>
            <a:ext cx="5897250" cy="3183148"/>
          </a:xfrm>
          <a:custGeom>
            <a:avLst/>
            <a:gdLst>
              <a:gd name="connsiteX0" fmla="*/ 246918 w 5897250"/>
              <a:gd name="connsiteY0" fmla="*/ 3900216 h 3183148"/>
              <a:gd name="connsiteX1" fmla="*/ 927179 w 5897250"/>
              <a:gd name="connsiteY1" fmla="*/ 2750272 h 3183148"/>
              <a:gd name="connsiteX2" fmla="*/ 1875077 w 5897250"/>
              <a:gd name="connsiteY2" fmla="*/ 109236 h 3183148"/>
              <a:gd name="connsiteX3" fmla="*/ 4464519 w 5897250"/>
              <a:gd name="connsiteY3" fmla="*/ 226435 h 3183148"/>
              <a:gd name="connsiteX4" fmla="*/ 4468469 w 5897250"/>
              <a:gd name="connsiteY4" fmla="*/ 2955433 h 3183148"/>
              <a:gd name="connsiteX5" fmla="*/ 1878525 w 5897250"/>
              <a:gd name="connsiteY5" fmla="*/ 3074638 h 3183148"/>
              <a:gd name="connsiteX6" fmla="*/ 246918 w 5897250"/>
              <a:gd name="connsiteY6" fmla="*/ 3900216 h 3183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97250" h="3183148" fill="none" extrusionOk="0">
                <a:moveTo>
                  <a:pt x="246918" y="3900216"/>
                </a:moveTo>
                <a:cubicBezTo>
                  <a:pt x="532362" y="3414262"/>
                  <a:pt x="858500" y="3101479"/>
                  <a:pt x="927179" y="2750272"/>
                </a:cubicBezTo>
                <a:cubicBezTo>
                  <a:pt x="-683638" y="1915133"/>
                  <a:pt x="-60692" y="628042"/>
                  <a:pt x="1875077" y="109236"/>
                </a:cubicBezTo>
                <a:cubicBezTo>
                  <a:pt x="2740984" y="-89676"/>
                  <a:pt x="3600482" y="-32962"/>
                  <a:pt x="4464519" y="226435"/>
                </a:cubicBezTo>
                <a:cubicBezTo>
                  <a:pt x="6367929" y="547058"/>
                  <a:pt x="6272213" y="2304039"/>
                  <a:pt x="4468469" y="2955433"/>
                </a:cubicBezTo>
                <a:cubicBezTo>
                  <a:pt x="3614670" y="3171396"/>
                  <a:pt x="2745784" y="3244336"/>
                  <a:pt x="1878525" y="3074638"/>
                </a:cubicBezTo>
                <a:cubicBezTo>
                  <a:pt x="1296442" y="3356549"/>
                  <a:pt x="1024673" y="3443124"/>
                  <a:pt x="246918" y="3900216"/>
                </a:cubicBezTo>
                <a:close/>
              </a:path>
              <a:path w="5897250" h="3183148" stroke="0" extrusionOk="0">
                <a:moveTo>
                  <a:pt x="246918" y="3900216"/>
                </a:moveTo>
                <a:cubicBezTo>
                  <a:pt x="393225" y="3616822"/>
                  <a:pt x="735267" y="2988131"/>
                  <a:pt x="927179" y="2750272"/>
                </a:cubicBezTo>
                <a:cubicBezTo>
                  <a:pt x="-880299" y="1973399"/>
                  <a:pt x="-188047" y="709103"/>
                  <a:pt x="1875077" y="109236"/>
                </a:cubicBezTo>
                <a:cubicBezTo>
                  <a:pt x="2695402" y="16492"/>
                  <a:pt x="3771506" y="34239"/>
                  <a:pt x="4464519" y="226435"/>
                </a:cubicBezTo>
                <a:cubicBezTo>
                  <a:pt x="6309738" y="1127318"/>
                  <a:pt x="6097020" y="2382739"/>
                  <a:pt x="4468469" y="2955433"/>
                </a:cubicBezTo>
                <a:cubicBezTo>
                  <a:pt x="3672696" y="3204174"/>
                  <a:pt x="2741200" y="3256206"/>
                  <a:pt x="1878525" y="3074638"/>
                </a:cubicBezTo>
                <a:cubicBezTo>
                  <a:pt x="1427564" y="3251233"/>
                  <a:pt x="786303" y="3748871"/>
                  <a:pt x="246918" y="3900216"/>
                </a:cubicBezTo>
                <a:close/>
              </a:path>
            </a:pathLst>
          </a:custGeom>
          <a:solidFill>
            <a:schemeClr val="bg1"/>
          </a:solidFill>
          <a:ln w="57150">
            <a:extLst>
              <a:ext uri="{C807C97D-BFC1-408E-A445-0C87EB9F89A2}">
                <ask:lineSketchStyleProps xmlns:ask="http://schemas.microsoft.com/office/drawing/2018/sketchyshapes" sd="2214188587">
                  <a:prstGeom prst="wedgeEllipseCallout">
                    <a:avLst>
                      <a:gd name="adj1" fmla="val -45813"/>
                      <a:gd name="adj2" fmla="val 72527"/>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2. What does good preparation look like?</a:t>
            </a:r>
          </a:p>
        </p:txBody>
      </p:sp>
    </p:spTree>
    <p:extLst>
      <p:ext uri="{BB962C8B-B14F-4D97-AF65-F5344CB8AC3E}">
        <p14:creationId xmlns:p14="http://schemas.microsoft.com/office/powerpoint/2010/main" val="539256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36341-4403-77C2-D0B0-E054355CC5EC}"/>
              </a:ext>
            </a:extLst>
          </p:cNvPr>
          <p:cNvSpPr>
            <a:spLocks noGrp="1"/>
          </p:cNvSpPr>
          <p:nvPr>
            <p:ph type="ctrTitle"/>
          </p:nvPr>
        </p:nvSpPr>
        <p:spPr/>
        <p:txBody>
          <a:bodyPr/>
          <a:lstStyle/>
          <a:p>
            <a:r>
              <a:rPr lang="en-GB" dirty="0"/>
              <a:t>How to find work experience</a:t>
            </a:r>
          </a:p>
        </p:txBody>
      </p:sp>
      <p:sp>
        <p:nvSpPr>
          <p:cNvPr id="3" name="Subtitle 2">
            <a:extLst>
              <a:ext uri="{FF2B5EF4-FFF2-40B4-BE49-F238E27FC236}">
                <a16:creationId xmlns:a16="http://schemas.microsoft.com/office/drawing/2014/main" id="{2247502D-1531-5A31-20DE-3A55602154E4}"/>
              </a:ext>
            </a:extLst>
          </p:cNvPr>
          <p:cNvSpPr>
            <a:spLocks noGrp="1"/>
          </p:cNvSpPr>
          <p:nvPr>
            <p:ph type="subTitle" idx="1"/>
          </p:nvPr>
        </p:nvSpPr>
        <p:spPr>
          <a:xfrm>
            <a:off x="1527048" y="4189862"/>
            <a:ext cx="9144000" cy="994785"/>
          </a:xfrm>
        </p:spPr>
        <p:txBody>
          <a:bodyPr>
            <a:normAutofit/>
          </a:bodyPr>
          <a:lstStyle/>
          <a:p>
            <a:r>
              <a:rPr lang="en-GB" sz="3600" dirty="0"/>
              <a:t>Page 3 - Part 1 Student Support Pack</a:t>
            </a:r>
          </a:p>
        </p:txBody>
      </p:sp>
    </p:spTree>
    <p:extLst>
      <p:ext uri="{BB962C8B-B14F-4D97-AF65-F5344CB8AC3E}">
        <p14:creationId xmlns:p14="http://schemas.microsoft.com/office/powerpoint/2010/main" val="2704735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5CA2-437D-63D1-C057-1C5EFE7208E6}"/>
              </a:ext>
            </a:extLst>
          </p:cNvPr>
          <p:cNvSpPr>
            <a:spLocks noGrp="1"/>
          </p:cNvSpPr>
          <p:nvPr>
            <p:ph type="title"/>
          </p:nvPr>
        </p:nvSpPr>
        <p:spPr>
          <a:xfrm>
            <a:off x="838200" y="365125"/>
            <a:ext cx="10515600" cy="1002281"/>
          </a:xfrm>
        </p:spPr>
        <p:txBody>
          <a:bodyPr>
            <a:normAutofit/>
          </a:bodyPr>
          <a:lstStyle/>
          <a:p>
            <a:r>
              <a:rPr lang="en-GB" dirty="0"/>
              <a:t>Career Exploration</a:t>
            </a:r>
          </a:p>
        </p:txBody>
      </p:sp>
      <p:sp>
        <p:nvSpPr>
          <p:cNvPr id="3" name="Content Placeholder 2">
            <a:extLst>
              <a:ext uri="{FF2B5EF4-FFF2-40B4-BE49-F238E27FC236}">
                <a16:creationId xmlns:a16="http://schemas.microsoft.com/office/drawing/2014/main" id="{66B67326-6E57-49B3-91C6-D05BF0254308}"/>
              </a:ext>
            </a:extLst>
          </p:cNvPr>
          <p:cNvSpPr>
            <a:spLocks noGrp="1"/>
          </p:cNvSpPr>
          <p:nvPr>
            <p:ph idx="1"/>
          </p:nvPr>
        </p:nvSpPr>
        <p:spPr>
          <a:xfrm>
            <a:off x="838200" y="1690688"/>
            <a:ext cx="11032222" cy="4945003"/>
          </a:xfrm>
        </p:spPr>
        <p:txBody>
          <a:bodyPr>
            <a:normAutofit fontScale="92500"/>
          </a:bodyPr>
          <a:lstStyle/>
          <a:p>
            <a:pPr>
              <a:lnSpc>
                <a:spcPct val="110000"/>
              </a:lnSpc>
            </a:pPr>
            <a:r>
              <a:rPr lang="en-GB" sz="2400" dirty="0"/>
              <a:t>Before finding a placement, you should identify the profession, job sector, environment, or client group you ideally prefer. </a:t>
            </a:r>
          </a:p>
          <a:p>
            <a:pPr>
              <a:lnSpc>
                <a:spcPct val="110000"/>
              </a:lnSpc>
            </a:pPr>
            <a:r>
              <a:rPr lang="en-GB" sz="2400" dirty="0"/>
              <a:t>Depending on the stage of your current career thinking, this will determine the level of career research needed.  </a:t>
            </a:r>
          </a:p>
          <a:p>
            <a:pPr>
              <a:lnSpc>
                <a:spcPct val="110000"/>
              </a:lnSpc>
            </a:pPr>
            <a:endParaRPr lang="en-GB" sz="2400" dirty="0"/>
          </a:p>
          <a:p>
            <a:pPr marL="0" indent="0">
              <a:lnSpc>
                <a:spcPct val="110000"/>
              </a:lnSpc>
              <a:buNone/>
            </a:pPr>
            <a:r>
              <a:rPr lang="en-GB" sz="2400" b="1" dirty="0"/>
              <a:t>Undecided? </a:t>
            </a:r>
            <a:r>
              <a:rPr lang="en-GB" sz="2400" dirty="0"/>
              <a:t>- Either having many career ideas or none. You will need to either generate career ideas or narrow them down. This will require a good amount of research- See step 1 of the Student Pack.</a:t>
            </a:r>
          </a:p>
          <a:p>
            <a:pPr marL="0" indent="0">
              <a:lnSpc>
                <a:spcPct val="110000"/>
              </a:lnSpc>
              <a:buNone/>
            </a:pPr>
            <a:endParaRPr lang="en-GB" sz="2400" dirty="0"/>
          </a:p>
          <a:p>
            <a:pPr marL="0" indent="0">
              <a:lnSpc>
                <a:spcPct val="110000"/>
              </a:lnSpc>
              <a:buNone/>
            </a:pPr>
            <a:r>
              <a:rPr lang="en-GB" sz="2400" b="1" dirty="0"/>
              <a:t>Career idea already? </a:t>
            </a:r>
            <a:r>
              <a:rPr lang="en-GB" sz="2400" dirty="0"/>
              <a:t>– Review a job profile for the profession, this will ensure a good understanding of the role and maximise the work experience opportunity. </a:t>
            </a:r>
          </a:p>
        </p:txBody>
      </p:sp>
      <p:sp>
        <p:nvSpPr>
          <p:cNvPr id="4" name="Slide Number Placeholder 3">
            <a:extLst>
              <a:ext uri="{FF2B5EF4-FFF2-40B4-BE49-F238E27FC236}">
                <a16:creationId xmlns:a16="http://schemas.microsoft.com/office/drawing/2014/main" id="{1363BE3E-0CD3-650C-67D1-78C7669752C3}"/>
              </a:ext>
            </a:extLst>
          </p:cNvPr>
          <p:cNvSpPr>
            <a:spLocks noGrp="1"/>
          </p:cNvSpPr>
          <p:nvPr>
            <p:ph type="sldNum" sz="quarter" idx="12"/>
          </p:nvPr>
        </p:nvSpPr>
        <p:spPr/>
        <p:txBody>
          <a:bodyPr/>
          <a:lstStyle/>
          <a:p>
            <a:fld id="{D8DA9DAA-006C-4F4B-980E-E3DF019B24E2}" type="slidenum">
              <a:rPr lang="en-US" smtClean="0"/>
              <a:t>8</a:t>
            </a:fld>
            <a:endParaRPr lang="en-US" dirty="0"/>
          </a:p>
        </p:txBody>
      </p:sp>
      <p:sp>
        <p:nvSpPr>
          <p:cNvPr id="7" name="Flowchart: Alternative Process 6">
            <a:extLst>
              <a:ext uri="{FF2B5EF4-FFF2-40B4-BE49-F238E27FC236}">
                <a16:creationId xmlns:a16="http://schemas.microsoft.com/office/drawing/2014/main" id="{328C051E-8784-07FB-56ED-9BB2FD483F2E}"/>
              </a:ext>
            </a:extLst>
          </p:cNvPr>
          <p:cNvSpPr/>
          <p:nvPr/>
        </p:nvSpPr>
        <p:spPr>
          <a:xfrm>
            <a:off x="7973568" y="166431"/>
            <a:ext cx="4011168" cy="1200975"/>
          </a:xfrm>
          <a:prstGeom prst="flowChartAlternate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Informed career decisions = good research, awareness of other roles + self-reflection of your suitability &amp; motivations.</a:t>
            </a:r>
          </a:p>
        </p:txBody>
      </p:sp>
      <p:sp>
        <p:nvSpPr>
          <p:cNvPr id="8" name="TextBox 7">
            <a:extLst>
              <a:ext uri="{FF2B5EF4-FFF2-40B4-BE49-F238E27FC236}">
                <a16:creationId xmlns:a16="http://schemas.microsoft.com/office/drawing/2014/main" id="{191767EC-5C36-D490-AB0D-14293E653C7C}"/>
              </a:ext>
            </a:extLst>
          </p:cNvPr>
          <p:cNvSpPr txBox="1"/>
          <p:nvPr/>
        </p:nvSpPr>
        <p:spPr>
          <a:xfrm rot="16200000">
            <a:off x="-1324658" y="4936738"/>
            <a:ext cx="3292476" cy="276999"/>
          </a:xfrm>
          <a:prstGeom prst="rect">
            <a:avLst/>
          </a:prstGeom>
          <a:noFill/>
        </p:spPr>
        <p:txBody>
          <a:bodyPr wrap="square" rtlCol="0">
            <a:spAutoFit/>
          </a:bodyPr>
          <a:lstStyle/>
          <a:p>
            <a:r>
              <a:rPr lang="en-GB" sz="1200" dirty="0"/>
              <a:t>Page 3  Student Support Pack – Part 1</a:t>
            </a:r>
          </a:p>
        </p:txBody>
      </p:sp>
    </p:spTree>
    <p:extLst>
      <p:ext uri="{BB962C8B-B14F-4D97-AF65-F5344CB8AC3E}">
        <p14:creationId xmlns:p14="http://schemas.microsoft.com/office/powerpoint/2010/main" val="109360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B864D-B42B-3884-7981-EC7C7E97A983}"/>
              </a:ext>
            </a:extLst>
          </p:cNvPr>
          <p:cNvSpPr>
            <a:spLocks noGrp="1"/>
          </p:cNvSpPr>
          <p:nvPr>
            <p:ph type="title"/>
          </p:nvPr>
        </p:nvSpPr>
        <p:spPr/>
        <p:txBody>
          <a:bodyPr/>
          <a:lstStyle/>
          <a:p>
            <a:r>
              <a:rPr lang="en-GB" dirty="0"/>
              <a:t>Careers Exploration</a:t>
            </a:r>
          </a:p>
        </p:txBody>
      </p:sp>
      <p:sp>
        <p:nvSpPr>
          <p:cNvPr id="3" name="Content Placeholder 2">
            <a:extLst>
              <a:ext uri="{FF2B5EF4-FFF2-40B4-BE49-F238E27FC236}">
                <a16:creationId xmlns:a16="http://schemas.microsoft.com/office/drawing/2014/main" id="{8B286512-860F-281C-9085-080B13339334}"/>
              </a:ext>
            </a:extLst>
          </p:cNvPr>
          <p:cNvSpPr>
            <a:spLocks noGrp="1"/>
          </p:cNvSpPr>
          <p:nvPr>
            <p:ph idx="1"/>
          </p:nvPr>
        </p:nvSpPr>
        <p:spPr>
          <a:xfrm>
            <a:off x="838200" y="1825625"/>
            <a:ext cx="10816988" cy="4667250"/>
          </a:xfrm>
        </p:spPr>
        <p:txBody>
          <a:bodyPr>
            <a:normAutofit fontScale="92500" lnSpcReduction="10000"/>
          </a:bodyPr>
          <a:lstStyle/>
          <a:p>
            <a:pPr>
              <a:lnSpc>
                <a:spcPct val="110000"/>
              </a:lnSpc>
              <a:spcAft>
                <a:spcPts val="600"/>
              </a:spcAft>
            </a:pPr>
            <a:r>
              <a:rPr lang="en-GB" dirty="0"/>
              <a:t>Page 3 of your student pack contains several useful links to reliable and accurate careers information. Utilise these. </a:t>
            </a:r>
          </a:p>
          <a:p>
            <a:pPr marL="0" indent="0">
              <a:lnSpc>
                <a:spcPct val="110000"/>
              </a:lnSpc>
              <a:spcAft>
                <a:spcPts val="600"/>
              </a:spcAft>
              <a:buNone/>
            </a:pPr>
            <a:endParaRPr lang="en-GB" dirty="0"/>
          </a:p>
          <a:p>
            <a:pPr>
              <a:lnSpc>
                <a:spcPct val="110000"/>
              </a:lnSpc>
              <a:spcAft>
                <a:spcPts val="600"/>
              </a:spcAft>
            </a:pPr>
            <a:r>
              <a:rPr lang="en-GB" dirty="0"/>
              <a:t>You will shortly have a tutor session in a computer room. This will be your chance to log into Unifrog and use the websites listed. </a:t>
            </a:r>
          </a:p>
          <a:p>
            <a:pPr marL="0" indent="0">
              <a:lnSpc>
                <a:spcPct val="110000"/>
              </a:lnSpc>
              <a:spcAft>
                <a:spcPts val="600"/>
              </a:spcAft>
              <a:buNone/>
            </a:pPr>
            <a:endParaRPr lang="en-GB" dirty="0"/>
          </a:p>
          <a:p>
            <a:pPr>
              <a:lnSpc>
                <a:spcPct val="110000"/>
              </a:lnSpc>
              <a:spcAft>
                <a:spcPts val="600"/>
              </a:spcAft>
            </a:pPr>
            <a:r>
              <a:rPr lang="en-GB" dirty="0"/>
              <a:t>In addition, you will likely need to spend some of YOUR time conducting careers research and contacting employers- Utilise Half-term for this. </a:t>
            </a:r>
          </a:p>
        </p:txBody>
      </p:sp>
      <p:sp>
        <p:nvSpPr>
          <p:cNvPr id="4" name="Slide Number Placeholder 3">
            <a:extLst>
              <a:ext uri="{FF2B5EF4-FFF2-40B4-BE49-F238E27FC236}">
                <a16:creationId xmlns:a16="http://schemas.microsoft.com/office/drawing/2014/main" id="{3D5D0FB6-A410-2D3A-7945-096F24320D33}"/>
              </a:ext>
            </a:extLst>
          </p:cNvPr>
          <p:cNvSpPr>
            <a:spLocks noGrp="1"/>
          </p:cNvSpPr>
          <p:nvPr>
            <p:ph type="sldNum" sz="quarter" idx="12"/>
          </p:nvPr>
        </p:nvSpPr>
        <p:spPr/>
        <p:txBody>
          <a:bodyPr/>
          <a:lstStyle/>
          <a:p>
            <a:fld id="{D8DA9DAA-006C-4F4B-980E-E3DF019B24E2}" type="slidenum">
              <a:rPr lang="en-US" smtClean="0"/>
              <a:t>9</a:t>
            </a:fld>
            <a:endParaRPr lang="en-US" dirty="0"/>
          </a:p>
        </p:txBody>
      </p:sp>
    </p:spTree>
    <p:extLst>
      <p:ext uri="{BB962C8B-B14F-4D97-AF65-F5344CB8AC3E}">
        <p14:creationId xmlns:p14="http://schemas.microsoft.com/office/powerpoint/2010/main" val="106711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4D6E7-58FC-2CB9-BD88-B84CCE7839D6}"/>
              </a:ext>
            </a:extLst>
          </p:cNvPr>
          <p:cNvSpPr>
            <a:spLocks noGrp="1"/>
          </p:cNvSpPr>
          <p:nvPr>
            <p:ph type="title"/>
          </p:nvPr>
        </p:nvSpPr>
        <p:spPr>
          <a:xfrm>
            <a:off x="838199" y="310534"/>
            <a:ext cx="11065778" cy="1325563"/>
          </a:xfrm>
        </p:spPr>
        <p:txBody>
          <a:bodyPr>
            <a:normAutofit fontScale="90000"/>
          </a:bodyPr>
          <a:lstStyle/>
          <a:p>
            <a:r>
              <a:rPr lang="en-GB" dirty="0"/>
              <a:t>Challenging to secure a placement in your preferred area?</a:t>
            </a:r>
          </a:p>
        </p:txBody>
      </p:sp>
      <p:sp>
        <p:nvSpPr>
          <p:cNvPr id="3" name="Content Placeholder 2">
            <a:extLst>
              <a:ext uri="{FF2B5EF4-FFF2-40B4-BE49-F238E27FC236}">
                <a16:creationId xmlns:a16="http://schemas.microsoft.com/office/drawing/2014/main" id="{5BFAE20F-D21D-61CA-A524-2E0F1810152D}"/>
              </a:ext>
            </a:extLst>
          </p:cNvPr>
          <p:cNvSpPr>
            <a:spLocks noGrp="1"/>
          </p:cNvSpPr>
          <p:nvPr>
            <p:ph idx="1"/>
          </p:nvPr>
        </p:nvSpPr>
        <p:spPr>
          <a:xfrm>
            <a:off x="838199" y="1951629"/>
            <a:ext cx="10964779" cy="4769845"/>
          </a:xfrm>
        </p:spPr>
        <p:txBody>
          <a:bodyPr>
            <a:normAutofit fontScale="92500"/>
          </a:bodyPr>
          <a:lstStyle/>
          <a:p>
            <a:pPr>
              <a:lnSpc>
                <a:spcPct val="100000"/>
              </a:lnSpc>
              <a:spcAft>
                <a:spcPts val="600"/>
              </a:spcAft>
            </a:pPr>
            <a:r>
              <a:rPr lang="en-GB" dirty="0"/>
              <a:t>Certain professions are challenging- often because of training requirements, confidentiality, or safety.</a:t>
            </a:r>
          </a:p>
          <a:p>
            <a:pPr>
              <a:lnSpc>
                <a:spcPct val="100000"/>
              </a:lnSpc>
              <a:spcAft>
                <a:spcPts val="600"/>
              </a:spcAft>
            </a:pPr>
            <a:r>
              <a:rPr lang="en-GB" dirty="0"/>
              <a:t>Examples of these professions include policing, firefighting, law, mental health, medicine, construction, etc.  STILL TRY BUT BE FLEXIBLE!</a:t>
            </a:r>
          </a:p>
          <a:p>
            <a:pPr>
              <a:lnSpc>
                <a:spcPct val="100000"/>
              </a:lnSpc>
              <a:spcAft>
                <a:spcPts val="600"/>
              </a:spcAft>
            </a:pPr>
            <a:r>
              <a:rPr lang="en-GB" b="1" dirty="0"/>
              <a:t>INSTEAD,</a:t>
            </a:r>
            <a:r>
              <a:rPr lang="en-GB" dirty="0"/>
              <a:t> try identifying features of these professions and look for other placements that include some of these.</a:t>
            </a:r>
          </a:p>
          <a:p>
            <a:pPr marL="0" indent="0">
              <a:lnSpc>
                <a:spcPct val="100000"/>
              </a:lnSpc>
              <a:spcAft>
                <a:spcPts val="600"/>
              </a:spcAft>
              <a:buNone/>
            </a:pPr>
            <a:r>
              <a:rPr lang="en-GB" b="1" dirty="0"/>
              <a:t>Example</a:t>
            </a:r>
            <a:r>
              <a:rPr lang="en-GB" dirty="0"/>
              <a:t>: Policing is very ‘people-centred’, placements where you interact regularly with different types of people would be very useful, e.g. community centres, food banks, customer service, etc. </a:t>
            </a:r>
          </a:p>
        </p:txBody>
      </p:sp>
    </p:spTree>
    <p:extLst>
      <p:ext uri="{BB962C8B-B14F-4D97-AF65-F5344CB8AC3E}">
        <p14:creationId xmlns:p14="http://schemas.microsoft.com/office/powerpoint/2010/main" val="3522571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5772D1C-DBDA-7831-FC80-3F0BCA3010E2}"/>
              </a:ext>
            </a:extLst>
          </p:cNvPr>
          <p:cNvSpPr>
            <a:spLocks noGrp="1"/>
          </p:cNvSpPr>
          <p:nvPr>
            <p:ph type="title"/>
          </p:nvPr>
        </p:nvSpPr>
        <p:spPr>
          <a:xfrm>
            <a:off x="167418" y="194832"/>
            <a:ext cx="7339806" cy="1387080"/>
          </a:xfrm>
        </p:spPr>
        <p:txBody>
          <a:bodyPr>
            <a:normAutofit/>
          </a:bodyPr>
          <a:lstStyle/>
          <a:p>
            <a:pPr algn="l"/>
            <a:r>
              <a:rPr lang="en-GB" sz="4400" dirty="0"/>
              <a:t>alternative or similar  placement</a:t>
            </a:r>
          </a:p>
        </p:txBody>
      </p:sp>
      <p:sp>
        <p:nvSpPr>
          <p:cNvPr id="9" name="Text Placeholder 8">
            <a:extLst>
              <a:ext uri="{FF2B5EF4-FFF2-40B4-BE49-F238E27FC236}">
                <a16:creationId xmlns:a16="http://schemas.microsoft.com/office/drawing/2014/main" id="{3C156182-7130-439C-DE6A-4912F3C83F56}"/>
              </a:ext>
            </a:extLst>
          </p:cNvPr>
          <p:cNvSpPr>
            <a:spLocks noGrp="1"/>
          </p:cNvSpPr>
          <p:nvPr>
            <p:ph type="body" sz="quarter" idx="13"/>
          </p:nvPr>
        </p:nvSpPr>
        <p:spPr>
          <a:xfrm>
            <a:off x="167418" y="1673352"/>
            <a:ext cx="6946614" cy="740664"/>
          </a:xfrm>
        </p:spPr>
        <p:txBody>
          <a:bodyPr>
            <a:normAutofit fontScale="92500"/>
          </a:bodyPr>
          <a:lstStyle/>
          <a:p>
            <a:pPr algn="l"/>
            <a:r>
              <a:rPr lang="en-GB" dirty="0"/>
              <a:t>When exploring a placement that has similar features to your preferred option, consider matching some of the following areas:</a:t>
            </a:r>
          </a:p>
        </p:txBody>
      </p:sp>
      <p:sp>
        <p:nvSpPr>
          <p:cNvPr id="12" name="Flowchart: Connector 11">
            <a:extLst>
              <a:ext uri="{FF2B5EF4-FFF2-40B4-BE49-F238E27FC236}">
                <a16:creationId xmlns:a16="http://schemas.microsoft.com/office/drawing/2014/main" id="{BACB64B1-510C-884E-5A2F-67156EE91609}"/>
              </a:ext>
            </a:extLst>
          </p:cNvPr>
          <p:cNvSpPr/>
          <p:nvPr/>
        </p:nvSpPr>
        <p:spPr>
          <a:xfrm>
            <a:off x="1344168" y="3026664"/>
            <a:ext cx="1773936" cy="1645921"/>
          </a:xfrm>
          <a:custGeom>
            <a:avLst/>
            <a:gdLst>
              <a:gd name="connsiteX0" fmla="*/ 0 w 1773936"/>
              <a:gd name="connsiteY0" fmla="*/ 822961 h 1645921"/>
              <a:gd name="connsiteX1" fmla="*/ 886968 w 1773936"/>
              <a:gd name="connsiteY1" fmla="*/ 0 h 1645921"/>
              <a:gd name="connsiteX2" fmla="*/ 1773936 w 1773936"/>
              <a:gd name="connsiteY2" fmla="*/ 822961 h 1645921"/>
              <a:gd name="connsiteX3" fmla="*/ 886968 w 1773936"/>
              <a:gd name="connsiteY3" fmla="*/ 1645922 h 1645921"/>
              <a:gd name="connsiteX4" fmla="*/ 0 w 1773936"/>
              <a:gd name="connsiteY4" fmla="*/ 822961 h 1645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936" h="1645921" fill="none" extrusionOk="0">
                <a:moveTo>
                  <a:pt x="0" y="822961"/>
                </a:moveTo>
                <a:cubicBezTo>
                  <a:pt x="27551" y="314033"/>
                  <a:pt x="437730" y="46701"/>
                  <a:pt x="886968" y="0"/>
                </a:cubicBezTo>
                <a:cubicBezTo>
                  <a:pt x="1425325" y="-14498"/>
                  <a:pt x="1778640" y="380923"/>
                  <a:pt x="1773936" y="822961"/>
                </a:cubicBezTo>
                <a:cubicBezTo>
                  <a:pt x="1759524" y="1201765"/>
                  <a:pt x="1388889" y="1662259"/>
                  <a:pt x="886968" y="1645922"/>
                </a:cubicBezTo>
                <a:cubicBezTo>
                  <a:pt x="321508" y="1582691"/>
                  <a:pt x="-7960" y="1242194"/>
                  <a:pt x="0" y="822961"/>
                </a:cubicBezTo>
                <a:close/>
              </a:path>
              <a:path w="1773936" h="1645921" stroke="0" extrusionOk="0">
                <a:moveTo>
                  <a:pt x="0" y="822961"/>
                </a:moveTo>
                <a:cubicBezTo>
                  <a:pt x="392" y="335446"/>
                  <a:pt x="396047" y="20460"/>
                  <a:pt x="886968" y="0"/>
                </a:cubicBezTo>
                <a:cubicBezTo>
                  <a:pt x="1370978" y="8806"/>
                  <a:pt x="1794869" y="402990"/>
                  <a:pt x="1773936" y="822961"/>
                </a:cubicBezTo>
                <a:cubicBezTo>
                  <a:pt x="1814455" y="1268328"/>
                  <a:pt x="1328390" y="1659564"/>
                  <a:pt x="886968" y="1645922"/>
                </a:cubicBezTo>
                <a:cubicBezTo>
                  <a:pt x="335263" y="1674922"/>
                  <a:pt x="-82992" y="1297813"/>
                  <a:pt x="0" y="822961"/>
                </a:cubicBezTo>
                <a:close/>
              </a:path>
            </a:pathLst>
          </a:custGeom>
          <a:solidFill>
            <a:schemeClr val="bg1"/>
          </a:solidFill>
          <a:ln>
            <a:extLst>
              <a:ext uri="{C807C97D-BFC1-408E-A445-0C87EB9F89A2}">
                <ask:lineSketchStyleProps xmlns:ask="http://schemas.microsoft.com/office/drawing/2018/sketchyshapes" sd="3447635572">
                  <a:prstGeom prst="flowChartConnector">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Skills Required</a:t>
            </a:r>
          </a:p>
        </p:txBody>
      </p:sp>
      <p:sp>
        <p:nvSpPr>
          <p:cNvPr id="13" name="Flowchart: Connector 12">
            <a:extLst>
              <a:ext uri="{FF2B5EF4-FFF2-40B4-BE49-F238E27FC236}">
                <a16:creationId xmlns:a16="http://schemas.microsoft.com/office/drawing/2014/main" id="{75EE26EF-05C1-21F8-B485-F25A953EF613}"/>
              </a:ext>
            </a:extLst>
          </p:cNvPr>
          <p:cNvSpPr/>
          <p:nvPr/>
        </p:nvSpPr>
        <p:spPr>
          <a:xfrm>
            <a:off x="3732277" y="4910329"/>
            <a:ext cx="2097024" cy="1645921"/>
          </a:xfrm>
          <a:custGeom>
            <a:avLst/>
            <a:gdLst>
              <a:gd name="connsiteX0" fmla="*/ 0 w 2097024"/>
              <a:gd name="connsiteY0" fmla="*/ 822961 h 1645921"/>
              <a:gd name="connsiteX1" fmla="*/ 1048512 w 2097024"/>
              <a:gd name="connsiteY1" fmla="*/ 0 h 1645921"/>
              <a:gd name="connsiteX2" fmla="*/ 2097024 w 2097024"/>
              <a:gd name="connsiteY2" fmla="*/ 822961 h 1645921"/>
              <a:gd name="connsiteX3" fmla="*/ 1048512 w 2097024"/>
              <a:gd name="connsiteY3" fmla="*/ 1645922 h 1645921"/>
              <a:gd name="connsiteX4" fmla="*/ 0 w 2097024"/>
              <a:gd name="connsiteY4" fmla="*/ 822961 h 1645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7024" h="1645921" fill="none" extrusionOk="0">
                <a:moveTo>
                  <a:pt x="0" y="822961"/>
                </a:moveTo>
                <a:cubicBezTo>
                  <a:pt x="36595" y="296168"/>
                  <a:pt x="545808" y="87806"/>
                  <a:pt x="1048512" y="0"/>
                </a:cubicBezTo>
                <a:cubicBezTo>
                  <a:pt x="1676087" y="-14498"/>
                  <a:pt x="2101728" y="380923"/>
                  <a:pt x="2097024" y="822961"/>
                </a:cubicBezTo>
                <a:cubicBezTo>
                  <a:pt x="2082477" y="1201055"/>
                  <a:pt x="1662146" y="1692725"/>
                  <a:pt x="1048512" y="1645922"/>
                </a:cubicBezTo>
                <a:cubicBezTo>
                  <a:pt x="393834" y="1582691"/>
                  <a:pt x="-7960" y="1242194"/>
                  <a:pt x="0" y="822961"/>
                </a:cubicBezTo>
                <a:close/>
              </a:path>
              <a:path w="2097024" h="1645921" stroke="0" extrusionOk="0">
                <a:moveTo>
                  <a:pt x="0" y="822961"/>
                </a:moveTo>
                <a:cubicBezTo>
                  <a:pt x="884" y="294034"/>
                  <a:pt x="464724" y="90736"/>
                  <a:pt x="1048512" y="0"/>
                </a:cubicBezTo>
                <a:cubicBezTo>
                  <a:pt x="1621740" y="8806"/>
                  <a:pt x="2117957" y="402990"/>
                  <a:pt x="2097024" y="822961"/>
                </a:cubicBezTo>
                <a:cubicBezTo>
                  <a:pt x="2216317" y="1250555"/>
                  <a:pt x="1567641" y="1662806"/>
                  <a:pt x="1048512" y="1645922"/>
                </a:cubicBezTo>
                <a:cubicBezTo>
                  <a:pt x="407589" y="1674922"/>
                  <a:pt x="-82992" y="1297813"/>
                  <a:pt x="0" y="822961"/>
                </a:cubicBezTo>
                <a:close/>
              </a:path>
            </a:pathLst>
          </a:custGeom>
          <a:solidFill>
            <a:schemeClr val="bg1"/>
          </a:solidFill>
          <a:ln>
            <a:extLst>
              <a:ext uri="{C807C97D-BFC1-408E-A445-0C87EB9F89A2}">
                <ask:lineSketchStyleProps xmlns:ask="http://schemas.microsoft.com/office/drawing/2018/sketchyshapes" sd="3447635572">
                  <a:prstGeom prst="flowChartConnector">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The Environment</a:t>
            </a:r>
          </a:p>
        </p:txBody>
      </p:sp>
      <p:sp>
        <p:nvSpPr>
          <p:cNvPr id="14" name="Flowchart: Connector 13">
            <a:extLst>
              <a:ext uri="{FF2B5EF4-FFF2-40B4-BE49-F238E27FC236}">
                <a16:creationId xmlns:a16="http://schemas.microsoft.com/office/drawing/2014/main" id="{9219A9D5-6547-BFA9-C100-D3C2FC37B89C}"/>
              </a:ext>
            </a:extLst>
          </p:cNvPr>
          <p:cNvSpPr/>
          <p:nvPr/>
        </p:nvSpPr>
        <p:spPr>
          <a:xfrm>
            <a:off x="8817864" y="2606039"/>
            <a:ext cx="1773936" cy="1645921"/>
          </a:xfrm>
          <a:custGeom>
            <a:avLst/>
            <a:gdLst>
              <a:gd name="connsiteX0" fmla="*/ 0 w 1773936"/>
              <a:gd name="connsiteY0" fmla="*/ 822961 h 1645921"/>
              <a:gd name="connsiteX1" fmla="*/ 886968 w 1773936"/>
              <a:gd name="connsiteY1" fmla="*/ 0 h 1645921"/>
              <a:gd name="connsiteX2" fmla="*/ 1773936 w 1773936"/>
              <a:gd name="connsiteY2" fmla="*/ 822961 h 1645921"/>
              <a:gd name="connsiteX3" fmla="*/ 886968 w 1773936"/>
              <a:gd name="connsiteY3" fmla="*/ 1645922 h 1645921"/>
              <a:gd name="connsiteX4" fmla="*/ 0 w 1773936"/>
              <a:gd name="connsiteY4" fmla="*/ 822961 h 1645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936" h="1645921" fill="none" extrusionOk="0">
                <a:moveTo>
                  <a:pt x="0" y="822961"/>
                </a:moveTo>
                <a:cubicBezTo>
                  <a:pt x="27551" y="314033"/>
                  <a:pt x="437730" y="46701"/>
                  <a:pt x="886968" y="0"/>
                </a:cubicBezTo>
                <a:cubicBezTo>
                  <a:pt x="1425325" y="-14498"/>
                  <a:pt x="1778640" y="380923"/>
                  <a:pt x="1773936" y="822961"/>
                </a:cubicBezTo>
                <a:cubicBezTo>
                  <a:pt x="1759524" y="1201765"/>
                  <a:pt x="1388889" y="1662259"/>
                  <a:pt x="886968" y="1645922"/>
                </a:cubicBezTo>
                <a:cubicBezTo>
                  <a:pt x="321508" y="1582691"/>
                  <a:pt x="-7960" y="1242194"/>
                  <a:pt x="0" y="822961"/>
                </a:cubicBezTo>
                <a:close/>
              </a:path>
              <a:path w="1773936" h="1645921" stroke="0" extrusionOk="0">
                <a:moveTo>
                  <a:pt x="0" y="822961"/>
                </a:moveTo>
                <a:cubicBezTo>
                  <a:pt x="392" y="335446"/>
                  <a:pt x="396047" y="20460"/>
                  <a:pt x="886968" y="0"/>
                </a:cubicBezTo>
                <a:cubicBezTo>
                  <a:pt x="1370978" y="8806"/>
                  <a:pt x="1794869" y="402990"/>
                  <a:pt x="1773936" y="822961"/>
                </a:cubicBezTo>
                <a:cubicBezTo>
                  <a:pt x="1814455" y="1268328"/>
                  <a:pt x="1328390" y="1659564"/>
                  <a:pt x="886968" y="1645922"/>
                </a:cubicBezTo>
                <a:cubicBezTo>
                  <a:pt x="335263" y="1674922"/>
                  <a:pt x="-82992" y="1297813"/>
                  <a:pt x="0" y="822961"/>
                </a:cubicBezTo>
                <a:close/>
              </a:path>
            </a:pathLst>
          </a:custGeom>
          <a:solidFill>
            <a:schemeClr val="bg1"/>
          </a:solidFill>
          <a:ln>
            <a:extLst>
              <a:ext uri="{C807C97D-BFC1-408E-A445-0C87EB9F89A2}">
                <ask:lineSketchStyleProps xmlns:ask="http://schemas.microsoft.com/office/drawing/2018/sketchyshapes" sd="3447635572">
                  <a:prstGeom prst="flowChartConnector">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Services Offered</a:t>
            </a:r>
          </a:p>
        </p:txBody>
      </p:sp>
      <p:sp>
        <p:nvSpPr>
          <p:cNvPr id="15" name="Flowchart: Connector 14">
            <a:extLst>
              <a:ext uri="{FF2B5EF4-FFF2-40B4-BE49-F238E27FC236}">
                <a16:creationId xmlns:a16="http://schemas.microsoft.com/office/drawing/2014/main" id="{1DE074D2-7F75-F0C7-30C2-D1710555248E}"/>
              </a:ext>
            </a:extLst>
          </p:cNvPr>
          <p:cNvSpPr/>
          <p:nvPr/>
        </p:nvSpPr>
        <p:spPr>
          <a:xfrm>
            <a:off x="9896856" y="397763"/>
            <a:ext cx="1773936" cy="1645921"/>
          </a:xfrm>
          <a:custGeom>
            <a:avLst/>
            <a:gdLst>
              <a:gd name="connsiteX0" fmla="*/ 0 w 1773936"/>
              <a:gd name="connsiteY0" fmla="*/ 822961 h 1645921"/>
              <a:gd name="connsiteX1" fmla="*/ 886968 w 1773936"/>
              <a:gd name="connsiteY1" fmla="*/ 0 h 1645921"/>
              <a:gd name="connsiteX2" fmla="*/ 1773936 w 1773936"/>
              <a:gd name="connsiteY2" fmla="*/ 822961 h 1645921"/>
              <a:gd name="connsiteX3" fmla="*/ 886968 w 1773936"/>
              <a:gd name="connsiteY3" fmla="*/ 1645922 h 1645921"/>
              <a:gd name="connsiteX4" fmla="*/ 0 w 1773936"/>
              <a:gd name="connsiteY4" fmla="*/ 822961 h 1645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936" h="1645921" fill="none" extrusionOk="0">
                <a:moveTo>
                  <a:pt x="0" y="822961"/>
                </a:moveTo>
                <a:cubicBezTo>
                  <a:pt x="27551" y="314033"/>
                  <a:pt x="437730" y="46701"/>
                  <a:pt x="886968" y="0"/>
                </a:cubicBezTo>
                <a:cubicBezTo>
                  <a:pt x="1425325" y="-14498"/>
                  <a:pt x="1778640" y="380923"/>
                  <a:pt x="1773936" y="822961"/>
                </a:cubicBezTo>
                <a:cubicBezTo>
                  <a:pt x="1759524" y="1201765"/>
                  <a:pt x="1388889" y="1662259"/>
                  <a:pt x="886968" y="1645922"/>
                </a:cubicBezTo>
                <a:cubicBezTo>
                  <a:pt x="321508" y="1582691"/>
                  <a:pt x="-7960" y="1242194"/>
                  <a:pt x="0" y="822961"/>
                </a:cubicBezTo>
                <a:close/>
              </a:path>
              <a:path w="1773936" h="1645921" stroke="0" extrusionOk="0">
                <a:moveTo>
                  <a:pt x="0" y="822961"/>
                </a:moveTo>
                <a:cubicBezTo>
                  <a:pt x="392" y="335446"/>
                  <a:pt x="396047" y="20460"/>
                  <a:pt x="886968" y="0"/>
                </a:cubicBezTo>
                <a:cubicBezTo>
                  <a:pt x="1370978" y="8806"/>
                  <a:pt x="1794869" y="402990"/>
                  <a:pt x="1773936" y="822961"/>
                </a:cubicBezTo>
                <a:cubicBezTo>
                  <a:pt x="1814455" y="1268328"/>
                  <a:pt x="1328390" y="1659564"/>
                  <a:pt x="886968" y="1645922"/>
                </a:cubicBezTo>
                <a:cubicBezTo>
                  <a:pt x="335263" y="1674922"/>
                  <a:pt x="-82992" y="1297813"/>
                  <a:pt x="0" y="822961"/>
                </a:cubicBezTo>
                <a:close/>
              </a:path>
            </a:pathLst>
          </a:custGeom>
          <a:solidFill>
            <a:schemeClr val="bg1"/>
          </a:solidFill>
          <a:ln>
            <a:extLst>
              <a:ext uri="{C807C97D-BFC1-408E-A445-0C87EB9F89A2}">
                <ask:lineSketchStyleProps xmlns:ask="http://schemas.microsoft.com/office/drawing/2018/sketchyshapes" sd="3447635572">
                  <a:prstGeom prst="flowChartConnector">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Client Group</a:t>
            </a:r>
          </a:p>
        </p:txBody>
      </p:sp>
      <p:sp>
        <p:nvSpPr>
          <p:cNvPr id="16" name="Flowchart: Connector 15">
            <a:extLst>
              <a:ext uri="{FF2B5EF4-FFF2-40B4-BE49-F238E27FC236}">
                <a16:creationId xmlns:a16="http://schemas.microsoft.com/office/drawing/2014/main" id="{EE7CA3A7-9798-31BD-E13F-2E330FDBF345}"/>
              </a:ext>
            </a:extLst>
          </p:cNvPr>
          <p:cNvSpPr/>
          <p:nvPr/>
        </p:nvSpPr>
        <p:spPr>
          <a:xfrm>
            <a:off x="5337048" y="2606039"/>
            <a:ext cx="1773936" cy="1645921"/>
          </a:xfrm>
          <a:custGeom>
            <a:avLst/>
            <a:gdLst>
              <a:gd name="connsiteX0" fmla="*/ 0 w 1773936"/>
              <a:gd name="connsiteY0" fmla="*/ 822961 h 1645921"/>
              <a:gd name="connsiteX1" fmla="*/ 886968 w 1773936"/>
              <a:gd name="connsiteY1" fmla="*/ 0 h 1645921"/>
              <a:gd name="connsiteX2" fmla="*/ 1773936 w 1773936"/>
              <a:gd name="connsiteY2" fmla="*/ 822961 h 1645921"/>
              <a:gd name="connsiteX3" fmla="*/ 886968 w 1773936"/>
              <a:gd name="connsiteY3" fmla="*/ 1645922 h 1645921"/>
              <a:gd name="connsiteX4" fmla="*/ 0 w 1773936"/>
              <a:gd name="connsiteY4" fmla="*/ 822961 h 1645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936" h="1645921" fill="none" extrusionOk="0">
                <a:moveTo>
                  <a:pt x="0" y="822961"/>
                </a:moveTo>
                <a:cubicBezTo>
                  <a:pt x="27551" y="314033"/>
                  <a:pt x="437730" y="46701"/>
                  <a:pt x="886968" y="0"/>
                </a:cubicBezTo>
                <a:cubicBezTo>
                  <a:pt x="1425325" y="-14498"/>
                  <a:pt x="1778640" y="380923"/>
                  <a:pt x="1773936" y="822961"/>
                </a:cubicBezTo>
                <a:cubicBezTo>
                  <a:pt x="1759524" y="1201765"/>
                  <a:pt x="1388889" y="1662259"/>
                  <a:pt x="886968" y="1645922"/>
                </a:cubicBezTo>
                <a:cubicBezTo>
                  <a:pt x="321508" y="1582691"/>
                  <a:pt x="-7960" y="1242194"/>
                  <a:pt x="0" y="822961"/>
                </a:cubicBezTo>
                <a:close/>
              </a:path>
              <a:path w="1773936" h="1645921" stroke="0" extrusionOk="0">
                <a:moveTo>
                  <a:pt x="0" y="822961"/>
                </a:moveTo>
                <a:cubicBezTo>
                  <a:pt x="392" y="335446"/>
                  <a:pt x="396047" y="20460"/>
                  <a:pt x="886968" y="0"/>
                </a:cubicBezTo>
                <a:cubicBezTo>
                  <a:pt x="1370978" y="8806"/>
                  <a:pt x="1794869" y="402990"/>
                  <a:pt x="1773936" y="822961"/>
                </a:cubicBezTo>
                <a:cubicBezTo>
                  <a:pt x="1814455" y="1268328"/>
                  <a:pt x="1328390" y="1659564"/>
                  <a:pt x="886968" y="1645922"/>
                </a:cubicBezTo>
                <a:cubicBezTo>
                  <a:pt x="335263" y="1674922"/>
                  <a:pt x="-82992" y="1297813"/>
                  <a:pt x="0" y="822961"/>
                </a:cubicBezTo>
                <a:close/>
              </a:path>
            </a:pathLst>
          </a:custGeom>
          <a:solidFill>
            <a:schemeClr val="bg1"/>
          </a:solidFill>
          <a:ln>
            <a:extLst>
              <a:ext uri="{C807C97D-BFC1-408E-A445-0C87EB9F89A2}">
                <ask:lineSketchStyleProps xmlns:ask="http://schemas.microsoft.com/office/drawing/2018/sketchyshapes" sd="3447635572">
                  <a:prstGeom prst="flowChartConnector">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Qualities Needed</a:t>
            </a:r>
          </a:p>
        </p:txBody>
      </p:sp>
      <p:sp>
        <p:nvSpPr>
          <p:cNvPr id="17" name="Flowchart: Connector 16">
            <a:extLst>
              <a:ext uri="{FF2B5EF4-FFF2-40B4-BE49-F238E27FC236}">
                <a16:creationId xmlns:a16="http://schemas.microsoft.com/office/drawing/2014/main" id="{1CB0AF9C-85A3-CE41-1EE1-E3E0ACC3B7CB}"/>
              </a:ext>
            </a:extLst>
          </p:cNvPr>
          <p:cNvSpPr/>
          <p:nvPr/>
        </p:nvSpPr>
        <p:spPr>
          <a:xfrm>
            <a:off x="8459724" y="4992624"/>
            <a:ext cx="1905000" cy="1645921"/>
          </a:xfrm>
          <a:custGeom>
            <a:avLst/>
            <a:gdLst>
              <a:gd name="connsiteX0" fmla="*/ 0 w 1905000"/>
              <a:gd name="connsiteY0" fmla="*/ 822961 h 1645921"/>
              <a:gd name="connsiteX1" fmla="*/ 952500 w 1905000"/>
              <a:gd name="connsiteY1" fmla="*/ 0 h 1645921"/>
              <a:gd name="connsiteX2" fmla="*/ 1905000 w 1905000"/>
              <a:gd name="connsiteY2" fmla="*/ 822961 h 1645921"/>
              <a:gd name="connsiteX3" fmla="*/ 952500 w 1905000"/>
              <a:gd name="connsiteY3" fmla="*/ 1645922 h 1645921"/>
              <a:gd name="connsiteX4" fmla="*/ 0 w 1905000"/>
              <a:gd name="connsiteY4" fmla="*/ 822961 h 1645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00" h="1645921" fill="none" extrusionOk="0">
                <a:moveTo>
                  <a:pt x="0" y="822961"/>
                </a:moveTo>
                <a:cubicBezTo>
                  <a:pt x="23688" y="321663"/>
                  <a:pt x="441177" y="16932"/>
                  <a:pt x="952500" y="0"/>
                </a:cubicBezTo>
                <a:cubicBezTo>
                  <a:pt x="1527049" y="-14498"/>
                  <a:pt x="1909704" y="380923"/>
                  <a:pt x="1905000" y="822961"/>
                </a:cubicBezTo>
                <a:cubicBezTo>
                  <a:pt x="1896121" y="1230832"/>
                  <a:pt x="1551744" y="1745054"/>
                  <a:pt x="952500" y="1645922"/>
                </a:cubicBezTo>
                <a:cubicBezTo>
                  <a:pt x="350848" y="1582691"/>
                  <a:pt x="-7960" y="1242194"/>
                  <a:pt x="0" y="822961"/>
                </a:cubicBezTo>
                <a:close/>
              </a:path>
              <a:path w="1905000" h="1645921" stroke="0" extrusionOk="0">
                <a:moveTo>
                  <a:pt x="0" y="822961"/>
                </a:moveTo>
                <a:cubicBezTo>
                  <a:pt x="1413" y="249449"/>
                  <a:pt x="421330" y="98600"/>
                  <a:pt x="952500" y="0"/>
                </a:cubicBezTo>
                <a:cubicBezTo>
                  <a:pt x="1472702" y="8806"/>
                  <a:pt x="1925933" y="402990"/>
                  <a:pt x="1905000" y="822961"/>
                </a:cubicBezTo>
                <a:cubicBezTo>
                  <a:pt x="1931278" y="1271541"/>
                  <a:pt x="1465884" y="1649490"/>
                  <a:pt x="952500" y="1645922"/>
                </a:cubicBezTo>
                <a:cubicBezTo>
                  <a:pt x="364603" y="1674922"/>
                  <a:pt x="-82992" y="1297813"/>
                  <a:pt x="0" y="822961"/>
                </a:cubicBezTo>
                <a:close/>
              </a:path>
            </a:pathLst>
          </a:custGeom>
          <a:solidFill>
            <a:schemeClr val="bg1"/>
          </a:solidFill>
          <a:ln>
            <a:extLst>
              <a:ext uri="{C807C97D-BFC1-408E-A445-0C87EB9F89A2}">
                <ask:lineSketchStyleProps xmlns:ask="http://schemas.microsoft.com/office/drawing/2018/sketchyshapes" sd="3447635572">
                  <a:prstGeom prst="flowChartConnector">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Knowledge Required</a:t>
            </a:r>
          </a:p>
        </p:txBody>
      </p:sp>
    </p:spTree>
    <p:extLst>
      <p:ext uri="{BB962C8B-B14F-4D97-AF65-F5344CB8AC3E}">
        <p14:creationId xmlns:p14="http://schemas.microsoft.com/office/powerpoint/2010/main" val="3047362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9739B-751E-9676-688A-82D03D0CAF4D}"/>
              </a:ext>
            </a:extLst>
          </p:cNvPr>
          <p:cNvSpPr>
            <a:spLocks noGrp="1"/>
          </p:cNvSpPr>
          <p:nvPr>
            <p:ph type="title"/>
          </p:nvPr>
        </p:nvSpPr>
        <p:spPr>
          <a:xfrm>
            <a:off x="838199" y="365126"/>
            <a:ext cx="11012905" cy="1231900"/>
          </a:xfrm>
        </p:spPr>
        <p:txBody>
          <a:bodyPr>
            <a:noAutofit/>
          </a:bodyPr>
          <a:lstStyle/>
          <a:p>
            <a:r>
              <a:rPr lang="en-GB" sz="4400" dirty="0"/>
              <a:t>Hints &amp; Tips for Challenging Placements</a:t>
            </a:r>
          </a:p>
        </p:txBody>
      </p:sp>
      <p:sp>
        <p:nvSpPr>
          <p:cNvPr id="3" name="Content Placeholder 2">
            <a:extLst>
              <a:ext uri="{FF2B5EF4-FFF2-40B4-BE49-F238E27FC236}">
                <a16:creationId xmlns:a16="http://schemas.microsoft.com/office/drawing/2014/main" id="{6727DA01-8075-CE26-6C95-9E6F0B739DC9}"/>
              </a:ext>
            </a:extLst>
          </p:cNvPr>
          <p:cNvSpPr>
            <a:spLocks noGrp="1"/>
          </p:cNvSpPr>
          <p:nvPr>
            <p:ph idx="1"/>
          </p:nvPr>
        </p:nvSpPr>
        <p:spPr>
          <a:xfrm>
            <a:off x="838199" y="1825625"/>
            <a:ext cx="10898875" cy="4667250"/>
          </a:xfrm>
        </p:spPr>
        <p:txBody>
          <a:bodyPr>
            <a:normAutofit fontScale="92500" lnSpcReduction="10000"/>
          </a:bodyPr>
          <a:lstStyle/>
          <a:p>
            <a:pPr>
              <a:lnSpc>
                <a:spcPct val="110000"/>
              </a:lnSpc>
              <a:spcAft>
                <a:spcPts val="600"/>
              </a:spcAft>
            </a:pPr>
            <a:r>
              <a:rPr lang="en-GB" dirty="0"/>
              <a:t>Request ‘work shadowing’ - more observation-based. See page 13 of the student pack.</a:t>
            </a:r>
          </a:p>
          <a:p>
            <a:pPr marL="0" indent="0">
              <a:lnSpc>
                <a:spcPct val="110000"/>
              </a:lnSpc>
              <a:spcAft>
                <a:spcPts val="600"/>
              </a:spcAft>
              <a:buNone/>
            </a:pPr>
            <a:endParaRPr lang="en-GB" dirty="0"/>
          </a:p>
          <a:p>
            <a:pPr>
              <a:lnSpc>
                <a:spcPct val="110000"/>
              </a:lnSpc>
              <a:spcAft>
                <a:spcPts val="600"/>
              </a:spcAft>
            </a:pPr>
            <a:r>
              <a:rPr lang="en-GB" dirty="0"/>
              <a:t>Request to work elsewhere in the organisation, e.g. admin/reception, marketing, content creation, etc. </a:t>
            </a:r>
          </a:p>
          <a:p>
            <a:pPr marL="0" indent="0">
              <a:lnSpc>
                <a:spcPct val="110000"/>
              </a:lnSpc>
              <a:spcAft>
                <a:spcPts val="600"/>
              </a:spcAft>
              <a:buNone/>
            </a:pPr>
            <a:endParaRPr lang="en-GB" dirty="0"/>
          </a:p>
          <a:p>
            <a:pPr marL="0" indent="0">
              <a:lnSpc>
                <a:spcPct val="110000"/>
              </a:lnSpc>
              <a:spcAft>
                <a:spcPts val="600"/>
              </a:spcAft>
              <a:buNone/>
            </a:pPr>
            <a:r>
              <a:rPr lang="en-GB" b="1" dirty="0"/>
              <a:t>Remember: </a:t>
            </a:r>
            <a:r>
              <a:rPr lang="en-GB" dirty="0"/>
              <a:t>All placements will give you the chance to develop general employability skills that can be transferred to a range of settings. </a:t>
            </a:r>
          </a:p>
        </p:txBody>
      </p:sp>
      <p:sp>
        <p:nvSpPr>
          <p:cNvPr id="4" name="Slide Number Placeholder 3">
            <a:extLst>
              <a:ext uri="{FF2B5EF4-FFF2-40B4-BE49-F238E27FC236}">
                <a16:creationId xmlns:a16="http://schemas.microsoft.com/office/drawing/2014/main" id="{D7FDDCA0-983F-D3BF-FBA5-F6788389A629}"/>
              </a:ext>
            </a:extLst>
          </p:cNvPr>
          <p:cNvSpPr>
            <a:spLocks noGrp="1"/>
          </p:cNvSpPr>
          <p:nvPr>
            <p:ph type="sldNum" sz="quarter" idx="12"/>
          </p:nvPr>
        </p:nvSpPr>
        <p:spPr/>
        <p:txBody>
          <a:bodyPr/>
          <a:lstStyle/>
          <a:p>
            <a:fld id="{D8DA9DAA-006C-4F4B-980E-E3DF019B24E2}" type="slidenum">
              <a:rPr lang="en-US" smtClean="0"/>
              <a:t>12</a:t>
            </a:fld>
            <a:endParaRPr lang="en-US" dirty="0"/>
          </a:p>
        </p:txBody>
      </p:sp>
    </p:spTree>
    <p:extLst>
      <p:ext uri="{BB962C8B-B14F-4D97-AF65-F5344CB8AC3E}">
        <p14:creationId xmlns:p14="http://schemas.microsoft.com/office/powerpoint/2010/main" val="513565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B0430-8269-372C-04A5-9337383B083E}"/>
              </a:ext>
            </a:extLst>
          </p:cNvPr>
          <p:cNvSpPr>
            <a:spLocks noGrp="1"/>
          </p:cNvSpPr>
          <p:nvPr>
            <p:ph type="ctrTitle"/>
          </p:nvPr>
        </p:nvSpPr>
        <p:spPr>
          <a:xfrm>
            <a:off x="1769660" y="1255594"/>
            <a:ext cx="9144000" cy="3889612"/>
          </a:xfrm>
        </p:spPr>
        <p:txBody>
          <a:bodyPr>
            <a:normAutofit fontScale="90000"/>
          </a:bodyPr>
          <a:lstStyle/>
          <a:p>
            <a:r>
              <a:rPr lang="en-GB" dirty="0"/>
              <a:t>Next you will need to start contacting local employers</a:t>
            </a:r>
            <a:br>
              <a:rPr lang="en-GB" dirty="0"/>
            </a:br>
            <a:r>
              <a:rPr lang="en-GB" dirty="0"/>
              <a:t>Page 4</a:t>
            </a:r>
          </a:p>
        </p:txBody>
      </p:sp>
    </p:spTree>
    <p:extLst>
      <p:ext uri="{BB962C8B-B14F-4D97-AF65-F5344CB8AC3E}">
        <p14:creationId xmlns:p14="http://schemas.microsoft.com/office/powerpoint/2010/main" val="25396148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285A0-B396-497E-CF2C-BEBAFB8C1B38}"/>
              </a:ext>
            </a:extLst>
          </p:cNvPr>
          <p:cNvSpPr>
            <a:spLocks noGrp="1"/>
          </p:cNvSpPr>
          <p:nvPr>
            <p:ph type="title"/>
          </p:nvPr>
        </p:nvSpPr>
        <p:spPr/>
        <p:txBody>
          <a:bodyPr>
            <a:normAutofit fontScale="90000"/>
          </a:bodyPr>
          <a:lstStyle/>
          <a:p>
            <a:r>
              <a:rPr lang="en-GB" dirty="0"/>
              <a:t>Generate a list of local employers</a:t>
            </a:r>
          </a:p>
        </p:txBody>
      </p:sp>
      <p:sp>
        <p:nvSpPr>
          <p:cNvPr id="3" name="Content Placeholder 2">
            <a:extLst>
              <a:ext uri="{FF2B5EF4-FFF2-40B4-BE49-F238E27FC236}">
                <a16:creationId xmlns:a16="http://schemas.microsoft.com/office/drawing/2014/main" id="{2BB24531-DE8F-5C7E-B5BA-32C29FE08C10}"/>
              </a:ext>
            </a:extLst>
          </p:cNvPr>
          <p:cNvSpPr>
            <a:spLocks noGrp="1"/>
          </p:cNvSpPr>
          <p:nvPr>
            <p:ph idx="1"/>
          </p:nvPr>
        </p:nvSpPr>
        <p:spPr>
          <a:xfrm>
            <a:off x="838199" y="1690688"/>
            <a:ext cx="11130887" cy="5030787"/>
          </a:xfrm>
        </p:spPr>
        <p:txBody>
          <a:bodyPr>
            <a:normAutofit fontScale="92500" lnSpcReduction="20000"/>
          </a:bodyPr>
          <a:lstStyle/>
          <a:p>
            <a:pPr marL="0" indent="0">
              <a:lnSpc>
                <a:spcPct val="110000"/>
              </a:lnSpc>
              <a:spcAft>
                <a:spcPts val="600"/>
              </a:spcAft>
              <a:buNone/>
            </a:pPr>
            <a:r>
              <a:rPr lang="en-GB" dirty="0"/>
              <a:t>In a computer room or over half-term, use Google and the following websites to create a list of local employers. These should be organisations that offer goods/services in your preferred placement area.</a:t>
            </a:r>
          </a:p>
          <a:p>
            <a:pPr marL="574929" marR="0" indent="-215659" algn="l">
              <a:lnSpc>
                <a:spcPct val="119000"/>
              </a:lnSpc>
              <a:spcBef>
                <a:spcPts val="100"/>
              </a:spcBef>
              <a:spcAft>
                <a:spcPts val="100"/>
              </a:spcAft>
            </a:pPr>
            <a:r>
              <a:rPr lang="en-GB" sz="2400" u="sng" kern="1400" dirty="0">
                <a:ln>
                  <a:noFill/>
                </a:ln>
                <a:solidFill>
                  <a:srgbClr val="085296"/>
                </a:solidFill>
                <a:effectLst/>
                <a:hlinkClick r:id="rId2"/>
              </a:rPr>
              <a:t>yell.com</a:t>
            </a:r>
            <a:r>
              <a:rPr lang="en-GB" sz="2400" kern="1400" dirty="0">
                <a:ln>
                  <a:noFill/>
                </a:ln>
                <a:solidFill>
                  <a:srgbClr val="000000"/>
                </a:solidFill>
                <a:effectLst/>
              </a:rPr>
              <a:t> </a:t>
            </a:r>
          </a:p>
          <a:p>
            <a:pPr marL="574929" marR="0" indent="-215659" algn="l">
              <a:lnSpc>
                <a:spcPct val="119000"/>
              </a:lnSpc>
              <a:spcBef>
                <a:spcPts val="100"/>
              </a:spcBef>
              <a:spcAft>
                <a:spcPts val="100"/>
              </a:spcAft>
            </a:pPr>
            <a:r>
              <a:rPr lang="en-GB" sz="2400" u="sng" kern="1400" dirty="0">
                <a:ln>
                  <a:noFill/>
                </a:ln>
                <a:solidFill>
                  <a:srgbClr val="085296"/>
                </a:solidFill>
                <a:effectLst/>
                <a:hlinkClick r:id="rId3"/>
              </a:rPr>
              <a:t>thomsonlocal.com</a:t>
            </a:r>
            <a:endParaRPr lang="en-GB" sz="2400" u="sng" kern="1400" dirty="0">
              <a:solidFill>
                <a:srgbClr val="000000"/>
              </a:solidFill>
            </a:endParaRPr>
          </a:p>
          <a:p>
            <a:pPr marL="359270" marR="0" indent="0" algn="l">
              <a:lnSpc>
                <a:spcPct val="119000"/>
              </a:lnSpc>
              <a:spcBef>
                <a:spcPts val="100"/>
              </a:spcBef>
              <a:spcAft>
                <a:spcPts val="100"/>
              </a:spcAft>
              <a:buNone/>
            </a:pPr>
            <a:endParaRPr lang="en-GB" u="sng" kern="1400" dirty="0">
              <a:solidFill>
                <a:srgbClr val="000000"/>
              </a:solidFill>
            </a:endParaRPr>
          </a:p>
          <a:p>
            <a:pPr marL="0" indent="0">
              <a:lnSpc>
                <a:spcPct val="119000"/>
              </a:lnSpc>
              <a:spcBef>
                <a:spcPts val="100"/>
              </a:spcBef>
              <a:spcAft>
                <a:spcPts val="100"/>
              </a:spcAft>
              <a:buNone/>
            </a:pPr>
            <a:r>
              <a:rPr lang="en-GB" kern="1400" dirty="0">
                <a:ln>
                  <a:noFill/>
                </a:ln>
                <a:solidFill>
                  <a:srgbClr val="000000"/>
                </a:solidFill>
                <a:effectLst/>
              </a:rPr>
              <a:t>You will need to enter your profession of interest and your</a:t>
            </a:r>
            <a:r>
              <a:rPr lang="en-GB" kern="1400" dirty="0">
                <a:solidFill>
                  <a:srgbClr val="000000"/>
                </a:solidFill>
              </a:rPr>
              <a:t> location, e.g. engineering, Coventry. </a:t>
            </a:r>
          </a:p>
          <a:p>
            <a:pPr marL="0" indent="0">
              <a:lnSpc>
                <a:spcPct val="119000"/>
              </a:lnSpc>
              <a:spcBef>
                <a:spcPts val="100"/>
              </a:spcBef>
              <a:spcAft>
                <a:spcPts val="100"/>
              </a:spcAft>
              <a:buNone/>
            </a:pPr>
            <a:endParaRPr lang="en-GB" kern="1400" dirty="0">
              <a:solidFill>
                <a:srgbClr val="000000"/>
              </a:solidFill>
            </a:endParaRPr>
          </a:p>
          <a:p>
            <a:pPr marL="0" indent="0">
              <a:lnSpc>
                <a:spcPct val="119000"/>
              </a:lnSpc>
              <a:spcBef>
                <a:spcPts val="100"/>
              </a:spcBef>
              <a:spcAft>
                <a:spcPts val="100"/>
              </a:spcAft>
              <a:buNone/>
            </a:pPr>
            <a:r>
              <a:rPr lang="en-GB" kern="1400" dirty="0">
                <a:ln>
                  <a:noFill/>
                </a:ln>
                <a:solidFill>
                  <a:srgbClr val="000000"/>
                </a:solidFill>
                <a:effectLst/>
              </a:rPr>
              <a:t>As a tutor group, review page 4 of the student pack- address any questions. </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buNone/>
            </a:pP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buNone/>
            </a:pPr>
            <a:endParaRPr lang="en-GB" sz="1800" kern="1400" dirty="0">
              <a:ln>
                <a:noFill/>
              </a:ln>
              <a:solidFill>
                <a:srgbClr val="000000"/>
              </a:solidFill>
              <a:effectLst/>
              <a:latin typeface="Calibri" panose="020F0502020204030204" pitchFamily="34" charset="0"/>
            </a:endParaRPr>
          </a:p>
          <a:p>
            <a:pPr lvl="1"/>
            <a:endParaRPr lang="en-GB" dirty="0"/>
          </a:p>
        </p:txBody>
      </p:sp>
      <p:sp>
        <p:nvSpPr>
          <p:cNvPr id="4" name="Slide Number Placeholder 3">
            <a:extLst>
              <a:ext uri="{FF2B5EF4-FFF2-40B4-BE49-F238E27FC236}">
                <a16:creationId xmlns:a16="http://schemas.microsoft.com/office/drawing/2014/main" id="{FDBBD215-0D34-061A-DE94-CB4048046CF5}"/>
              </a:ext>
            </a:extLst>
          </p:cNvPr>
          <p:cNvSpPr>
            <a:spLocks noGrp="1"/>
          </p:cNvSpPr>
          <p:nvPr>
            <p:ph type="sldNum" sz="quarter" idx="12"/>
          </p:nvPr>
        </p:nvSpPr>
        <p:spPr/>
        <p:txBody>
          <a:bodyPr/>
          <a:lstStyle/>
          <a:p>
            <a:fld id="{D8DA9DAA-006C-4F4B-980E-E3DF019B24E2}" type="slidenum">
              <a:rPr lang="en-US" smtClean="0"/>
              <a:t>14</a:t>
            </a:fld>
            <a:endParaRPr lang="en-US" dirty="0"/>
          </a:p>
        </p:txBody>
      </p:sp>
    </p:spTree>
    <p:extLst>
      <p:ext uri="{BB962C8B-B14F-4D97-AF65-F5344CB8AC3E}">
        <p14:creationId xmlns:p14="http://schemas.microsoft.com/office/powerpoint/2010/main" val="28593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8D2DC-3153-B9B6-5FB2-154C8058153F}"/>
              </a:ext>
            </a:extLst>
          </p:cNvPr>
          <p:cNvSpPr>
            <a:spLocks noGrp="1"/>
          </p:cNvSpPr>
          <p:nvPr>
            <p:ph type="ctrTitle"/>
          </p:nvPr>
        </p:nvSpPr>
        <p:spPr>
          <a:xfrm>
            <a:off x="1633182" y="590265"/>
            <a:ext cx="9353266" cy="5677469"/>
          </a:xfrm>
        </p:spPr>
        <p:txBody>
          <a:bodyPr>
            <a:normAutofit/>
          </a:bodyPr>
          <a:lstStyle/>
          <a:p>
            <a:br>
              <a:rPr lang="en-GB" dirty="0"/>
            </a:br>
            <a:r>
              <a:rPr lang="en-GB" dirty="0"/>
              <a:t>review the sample email &amp; phone call documents in the student pack.</a:t>
            </a:r>
            <a:br>
              <a:rPr lang="en-GB" dirty="0"/>
            </a:br>
            <a:br>
              <a:rPr lang="en-GB" dirty="0"/>
            </a:br>
            <a:r>
              <a:rPr lang="en-GB" sz="4400" dirty="0"/>
              <a:t>Page 7 &amp; 8</a:t>
            </a:r>
            <a:endParaRPr lang="en-GB" dirty="0"/>
          </a:p>
        </p:txBody>
      </p:sp>
    </p:spTree>
    <p:extLst>
      <p:ext uri="{BB962C8B-B14F-4D97-AF65-F5344CB8AC3E}">
        <p14:creationId xmlns:p14="http://schemas.microsoft.com/office/powerpoint/2010/main" val="2519164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F5563-9E11-6AA9-532A-68227DA82FFA}"/>
              </a:ext>
            </a:extLst>
          </p:cNvPr>
          <p:cNvSpPr>
            <a:spLocks noGrp="1"/>
          </p:cNvSpPr>
          <p:nvPr>
            <p:ph type="title"/>
          </p:nvPr>
        </p:nvSpPr>
        <p:spPr/>
        <p:txBody>
          <a:bodyPr/>
          <a:lstStyle/>
          <a:p>
            <a:r>
              <a:rPr lang="en-GB" dirty="0"/>
              <a:t>What now…</a:t>
            </a:r>
          </a:p>
        </p:txBody>
      </p:sp>
      <p:sp>
        <p:nvSpPr>
          <p:cNvPr id="3" name="Content Placeholder 2">
            <a:extLst>
              <a:ext uri="{FF2B5EF4-FFF2-40B4-BE49-F238E27FC236}">
                <a16:creationId xmlns:a16="http://schemas.microsoft.com/office/drawing/2014/main" id="{3066285A-70F0-D41B-8458-F186A811A422}"/>
              </a:ext>
            </a:extLst>
          </p:cNvPr>
          <p:cNvSpPr>
            <a:spLocks noGrp="1"/>
          </p:cNvSpPr>
          <p:nvPr>
            <p:ph idx="1"/>
          </p:nvPr>
        </p:nvSpPr>
        <p:spPr>
          <a:xfrm>
            <a:off x="576072" y="1690688"/>
            <a:ext cx="11324776" cy="4950079"/>
          </a:xfrm>
        </p:spPr>
        <p:txBody>
          <a:bodyPr>
            <a:normAutofit lnSpcReduction="10000"/>
          </a:bodyPr>
          <a:lstStyle/>
          <a:p>
            <a:r>
              <a:rPr lang="en-GB" dirty="0"/>
              <a:t>Over the next few weeks/months, actively look for and enquire about work experience placements. </a:t>
            </a:r>
          </a:p>
          <a:p>
            <a:pPr marL="0" indent="0">
              <a:buNone/>
            </a:pPr>
            <a:endParaRPr lang="en-GB" dirty="0"/>
          </a:p>
          <a:p>
            <a:r>
              <a:rPr lang="en-GB" dirty="0"/>
              <a:t>Check your emails regularly and respond to correspondence politely and appropriately. </a:t>
            </a:r>
          </a:p>
          <a:p>
            <a:endParaRPr lang="en-GB" dirty="0"/>
          </a:p>
          <a:p>
            <a:r>
              <a:rPr lang="en-GB" dirty="0"/>
              <a:t>This process is like trying to find a job or an apprenticeship! </a:t>
            </a:r>
          </a:p>
          <a:p>
            <a:pPr marL="0" indent="0">
              <a:buNone/>
            </a:pPr>
            <a:endParaRPr lang="en-GB" dirty="0"/>
          </a:p>
          <a:p>
            <a:r>
              <a:rPr lang="en-GB" dirty="0"/>
              <a:t>You may get asked to submit a CV, complete an application form or attend an interview to secure a placement. See page 9 for guidance on this. </a:t>
            </a:r>
          </a:p>
        </p:txBody>
      </p:sp>
    </p:spTree>
    <p:extLst>
      <p:ext uri="{BB962C8B-B14F-4D97-AF65-F5344CB8AC3E}">
        <p14:creationId xmlns:p14="http://schemas.microsoft.com/office/powerpoint/2010/main" val="1288991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26243-7F54-47F3-1E85-BFF031287CB6}"/>
              </a:ext>
            </a:extLst>
          </p:cNvPr>
          <p:cNvSpPr>
            <a:spLocks noGrp="1"/>
          </p:cNvSpPr>
          <p:nvPr>
            <p:ph type="title"/>
          </p:nvPr>
        </p:nvSpPr>
        <p:spPr/>
        <p:txBody>
          <a:bodyPr/>
          <a:lstStyle/>
          <a:p>
            <a:r>
              <a:rPr lang="en-GB" dirty="0"/>
              <a:t>When a placement is offered…</a:t>
            </a:r>
          </a:p>
        </p:txBody>
      </p:sp>
      <p:sp>
        <p:nvSpPr>
          <p:cNvPr id="3" name="Content Placeholder 2">
            <a:extLst>
              <a:ext uri="{FF2B5EF4-FFF2-40B4-BE49-F238E27FC236}">
                <a16:creationId xmlns:a16="http://schemas.microsoft.com/office/drawing/2014/main" id="{2CEA6081-E07A-6088-9EDC-50BA1A8DF8AA}"/>
              </a:ext>
            </a:extLst>
          </p:cNvPr>
          <p:cNvSpPr>
            <a:spLocks noGrp="1"/>
          </p:cNvSpPr>
          <p:nvPr>
            <p:ph idx="1"/>
          </p:nvPr>
        </p:nvSpPr>
        <p:spPr/>
        <p:txBody>
          <a:bodyPr/>
          <a:lstStyle/>
          <a:p>
            <a:r>
              <a:rPr lang="en-GB" dirty="0"/>
              <a:t>Review the information on page 5 of the Student Support Pack (Part 1). Ensure you understand the process and information needed. </a:t>
            </a:r>
          </a:p>
          <a:p>
            <a:endParaRPr lang="en-GB" dirty="0"/>
          </a:p>
          <a:p>
            <a:r>
              <a:rPr lang="en-GB" dirty="0"/>
              <a:t>The details of the person supporting your work experience at the organisation are important. Make sure you collect the information needed, and it is accurate.</a:t>
            </a:r>
          </a:p>
          <a:p>
            <a:pPr marL="0" indent="0" algn="ctr">
              <a:buNone/>
            </a:pPr>
            <a:r>
              <a:rPr lang="en-GB" b="1" dirty="0">
                <a:solidFill>
                  <a:srgbClr val="FF0000"/>
                </a:solidFill>
              </a:rPr>
              <a:t>Mistakes with email addresses can significantly delay the placement vetting process. </a:t>
            </a:r>
          </a:p>
        </p:txBody>
      </p:sp>
      <p:sp>
        <p:nvSpPr>
          <p:cNvPr id="4" name="Slide Number Placeholder 3">
            <a:extLst>
              <a:ext uri="{FF2B5EF4-FFF2-40B4-BE49-F238E27FC236}">
                <a16:creationId xmlns:a16="http://schemas.microsoft.com/office/drawing/2014/main" id="{94456088-82CE-9340-320C-491998736803}"/>
              </a:ext>
            </a:extLst>
          </p:cNvPr>
          <p:cNvSpPr>
            <a:spLocks noGrp="1"/>
          </p:cNvSpPr>
          <p:nvPr>
            <p:ph type="sldNum" sz="quarter" idx="12"/>
          </p:nvPr>
        </p:nvSpPr>
        <p:spPr/>
        <p:txBody>
          <a:bodyPr/>
          <a:lstStyle/>
          <a:p>
            <a:fld id="{D8DA9DAA-006C-4F4B-980E-E3DF019B24E2}" type="slidenum">
              <a:rPr lang="en-US" smtClean="0"/>
              <a:t>17</a:t>
            </a:fld>
            <a:endParaRPr lang="en-US" dirty="0"/>
          </a:p>
        </p:txBody>
      </p:sp>
    </p:spTree>
    <p:extLst>
      <p:ext uri="{BB962C8B-B14F-4D97-AF65-F5344CB8AC3E}">
        <p14:creationId xmlns:p14="http://schemas.microsoft.com/office/powerpoint/2010/main" val="359106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9BB8A-95BC-8F3F-5C13-1604FC912890}"/>
              </a:ext>
            </a:extLst>
          </p:cNvPr>
          <p:cNvSpPr>
            <a:spLocks noGrp="1"/>
          </p:cNvSpPr>
          <p:nvPr>
            <p:ph type="title"/>
          </p:nvPr>
        </p:nvSpPr>
        <p:spPr>
          <a:xfrm>
            <a:off x="777240" y="1389253"/>
            <a:ext cx="10771632" cy="1325563"/>
          </a:xfrm>
        </p:spPr>
        <p:txBody>
          <a:bodyPr/>
          <a:lstStyle/>
          <a:p>
            <a:pPr algn="ctr"/>
            <a:r>
              <a:rPr lang="en-GB" dirty="0"/>
              <a:t>Computer Room Activity </a:t>
            </a:r>
          </a:p>
        </p:txBody>
      </p:sp>
      <p:sp>
        <p:nvSpPr>
          <p:cNvPr id="3" name="Content Placeholder 2">
            <a:extLst>
              <a:ext uri="{FF2B5EF4-FFF2-40B4-BE49-F238E27FC236}">
                <a16:creationId xmlns:a16="http://schemas.microsoft.com/office/drawing/2014/main" id="{05DDBFA4-37E5-F63D-1574-93FF79C99BC7}"/>
              </a:ext>
            </a:extLst>
          </p:cNvPr>
          <p:cNvSpPr>
            <a:spLocks noGrp="1"/>
          </p:cNvSpPr>
          <p:nvPr>
            <p:ph idx="1"/>
          </p:nvPr>
        </p:nvSpPr>
        <p:spPr>
          <a:xfrm>
            <a:off x="710184" y="3316097"/>
            <a:ext cx="10771632" cy="1237615"/>
          </a:xfrm>
        </p:spPr>
        <p:txBody>
          <a:bodyPr/>
          <a:lstStyle/>
          <a:p>
            <a:pPr marL="0" indent="0" algn="ctr">
              <a:buNone/>
            </a:pPr>
            <a:r>
              <a:rPr lang="en-GB" dirty="0"/>
              <a:t>Access to the Student Support Pack is helpful for these activities.  </a:t>
            </a:r>
          </a:p>
        </p:txBody>
      </p:sp>
      <p:sp>
        <p:nvSpPr>
          <p:cNvPr id="5" name="Slide Number Placeholder 4">
            <a:extLst>
              <a:ext uri="{FF2B5EF4-FFF2-40B4-BE49-F238E27FC236}">
                <a16:creationId xmlns:a16="http://schemas.microsoft.com/office/drawing/2014/main" id="{2F784B47-86CD-3E19-8BC9-5D4F8DFB9C81}"/>
              </a:ext>
            </a:extLst>
          </p:cNvPr>
          <p:cNvSpPr>
            <a:spLocks noGrp="1"/>
          </p:cNvSpPr>
          <p:nvPr>
            <p:ph type="sldNum" sz="quarter" idx="12"/>
          </p:nvPr>
        </p:nvSpPr>
        <p:spPr/>
        <p:txBody>
          <a:bodyPr/>
          <a:lstStyle/>
          <a:p>
            <a:fld id="{D8DA9DAA-006C-4F4B-980E-E3DF019B24E2}" type="slidenum">
              <a:rPr lang="en-US" smtClean="0"/>
              <a:pPr/>
              <a:t>18</a:t>
            </a:fld>
            <a:endParaRPr lang="en-US" dirty="0"/>
          </a:p>
        </p:txBody>
      </p:sp>
    </p:spTree>
    <p:extLst>
      <p:ext uri="{BB962C8B-B14F-4D97-AF65-F5344CB8AC3E}">
        <p14:creationId xmlns:p14="http://schemas.microsoft.com/office/powerpoint/2010/main" val="31436457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EB1F5-3BA6-66A1-A251-B2F7810B58BD}"/>
              </a:ext>
            </a:extLst>
          </p:cNvPr>
          <p:cNvSpPr>
            <a:spLocks noGrp="1"/>
          </p:cNvSpPr>
          <p:nvPr>
            <p:ph type="ctrTitle"/>
          </p:nvPr>
        </p:nvSpPr>
        <p:spPr>
          <a:xfrm>
            <a:off x="1524000" y="1463040"/>
            <a:ext cx="9144000" cy="3231790"/>
          </a:xfrm>
        </p:spPr>
        <p:txBody>
          <a:bodyPr>
            <a:normAutofit fontScale="90000"/>
          </a:bodyPr>
          <a:lstStyle/>
          <a:p>
            <a:r>
              <a:rPr lang="en-GB" dirty="0"/>
              <a:t>1. All students to locate the inbox to their student email address</a:t>
            </a:r>
          </a:p>
        </p:txBody>
      </p:sp>
      <p:sp>
        <p:nvSpPr>
          <p:cNvPr id="3" name="Subtitle 2">
            <a:extLst>
              <a:ext uri="{FF2B5EF4-FFF2-40B4-BE49-F238E27FC236}">
                <a16:creationId xmlns:a16="http://schemas.microsoft.com/office/drawing/2014/main" id="{EDD38650-2CFA-25C1-6293-744B1B3EA989}"/>
              </a:ext>
            </a:extLst>
          </p:cNvPr>
          <p:cNvSpPr>
            <a:spLocks noGrp="1"/>
          </p:cNvSpPr>
          <p:nvPr>
            <p:ph type="subTitle" idx="1"/>
          </p:nvPr>
        </p:nvSpPr>
        <p:spPr>
          <a:xfrm>
            <a:off x="1524000" y="4909646"/>
            <a:ext cx="9144000" cy="1325880"/>
          </a:xfrm>
        </p:spPr>
        <p:txBody>
          <a:bodyPr/>
          <a:lstStyle/>
          <a:p>
            <a:r>
              <a:rPr lang="en-GB" dirty="0"/>
              <a:t>See page 14 of the student pack for guidance. </a:t>
            </a:r>
          </a:p>
        </p:txBody>
      </p:sp>
    </p:spTree>
    <p:extLst>
      <p:ext uri="{BB962C8B-B14F-4D97-AF65-F5344CB8AC3E}">
        <p14:creationId xmlns:p14="http://schemas.microsoft.com/office/powerpoint/2010/main" val="3481603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6A96E-AD33-E5C9-B830-94721505983B}"/>
              </a:ext>
            </a:extLst>
          </p:cNvPr>
          <p:cNvSpPr>
            <a:spLocks noGrp="1"/>
          </p:cNvSpPr>
          <p:nvPr>
            <p:ph type="title"/>
          </p:nvPr>
        </p:nvSpPr>
        <p:spPr>
          <a:xfrm>
            <a:off x="576072" y="365126"/>
            <a:ext cx="10771632" cy="1074762"/>
          </a:xfrm>
        </p:spPr>
        <p:txBody>
          <a:bodyPr/>
          <a:lstStyle/>
          <a:p>
            <a:r>
              <a:rPr lang="en-GB"/>
              <a:t>2. Log </a:t>
            </a:r>
            <a:r>
              <a:rPr lang="en-GB" dirty="0"/>
              <a:t>into Unifrog</a:t>
            </a:r>
          </a:p>
        </p:txBody>
      </p:sp>
      <p:sp>
        <p:nvSpPr>
          <p:cNvPr id="3" name="Content Placeholder 2">
            <a:extLst>
              <a:ext uri="{FF2B5EF4-FFF2-40B4-BE49-F238E27FC236}">
                <a16:creationId xmlns:a16="http://schemas.microsoft.com/office/drawing/2014/main" id="{CDA09EE9-40E6-4E20-37A5-AFDAA2997123}"/>
              </a:ext>
            </a:extLst>
          </p:cNvPr>
          <p:cNvSpPr>
            <a:spLocks noGrp="1"/>
          </p:cNvSpPr>
          <p:nvPr>
            <p:ph idx="1"/>
          </p:nvPr>
        </p:nvSpPr>
        <p:spPr>
          <a:xfrm>
            <a:off x="576071" y="1542198"/>
            <a:ext cx="11352071" cy="5076966"/>
          </a:xfrm>
        </p:spPr>
        <p:txBody>
          <a:bodyPr>
            <a:normAutofit fontScale="92500" lnSpcReduction="20000"/>
          </a:bodyPr>
          <a:lstStyle/>
          <a:p>
            <a:pPr marL="0" indent="0">
              <a:buNone/>
            </a:pPr>
            <a:r>
              <a:rPr lang="en-GB" dirty="0"/>
              <a:t>Follow the remaining instructions on page 14 or see below.</a:t>
            </a:r>
          </a:p>
          <a:p>
            <a:pPr marL="0" indent="0">
              <a:lnSpc>
                <a:spcPct val="120000"/>
              </a:lnSpc>
              <a:buNone/>
            </a:pPr>
            <a:r>
              <a:rPr lang="en-GB" sz="2200" dirty="0"/>
              <a:t>Please note: Unifrog Single Sign-on has just been enabled for the school. You may find you can get directly onto Unifrog. If not, see below. </a:t>
            </a:r>
          </a:p>
          <a:p>
            <a:pPr marL="0" indent="0">
              <a:buNone/>
            </a:pPr>
            <a:endParaRPr lang="en-GB" dirty="0"/>
          </a:p>
          <a:p>
            <a:pPr marL="0" marR="0" indent="0" algn="l">
              <a:lnSpc>
                <a:spcPct val="119000"/>
              </a:lnSpc>
              <a:spcBef>
                <a:spcPts val="600"/>
              </a:spcBef>
              <a:spcAft>
                <a:spcPts val="600"/>
              </a:spcAft>
              <a:buNone/>
            </a:pPr>
            <a:r>
              <a:rPr lang="en-GB" sz="2400" kern="1400" dirty="0">
                <a:ln>
                  <a:noFill/>
                </a:ln>
                <a:effectLst/>
                <a:latin typeface="Calibri" panose="020F0502020204030204" pitchFamily="34" charset="0"/>
              </a:rPr>
              <a:t>1. </a:t>
            </a:r>
            <a:r>
              <a:rPr lang="en-GB" sz="2400" kern="1200" dirty="0">
                <a:ln>
                  <a:noFill/>
                </a:ln>
                <a:effectLst/>
                <a:latin typeface="Calibri" panose="020F0502020204030204" pitchFamily="34" charset="0"/>
              </a:rPr>
              <a:t>Sign in at:</a:t>
            </a:r>
            <a:r>
              <a:rPr lang="en-GB" sz="2400" kern="1400" dirty="0">
                <a:ln>
                  <a:noFill/>
                </a:ln>
                <a:effectLst/>
                <a:latin typeface="Calibri" panose="020F0502020204030204" pitchFamily="34" charset="0"/>
              </a:rPr>
              <a:t> </a:t>
            </a:r>
            <a:r>
              <a:rPr lang="en-GB" sz="2400" kern="1200" dirty="0">
                <a:ln>
                  <a:noFill/>
                </a:ln>
                <a:solidFill>
                  <a:srgbClr val="C00000"/>
                </a:solidFill>
                <a:effectLst/>
                <a:latin typeface="Calibri" panose="020F0502020204030204" pitchFamily="34" charset="0"/>
              </a:rPr>
              <a:t>unifrog.org/sign-in</a:t>
            </a:r>
            <a:endParaRPr lang="en-GB" sz="2400" kern="1400" dirty="0">
              <a:ln>
                <a:noFill/>
              </a:ln>
              <a:solidFill>
                <a:srgbClr val="C00000"/>
              </a:solidFill>
              <a:effectLst/>
              <a:latin typeface="Calibri" panose="020F0502020204030204" pitchFamily="34" charset="0"/>
            </a:endParaRPr>
          </a:p>
          <a:p>
            <a:pPr marL="0" marR="0" indent="0" algn="l">
              <a:lnSpc>
                <a:spcPct val="119000"/>
              </a:lnSpc>
              <a:spcBef>
                <a:spcPts val="600"/>
              </a:spcBef>
              <a:spcAft>
                <a:spcPts val="600"/>
              </a:spcAft>
              <a:buNone/>
            </a:pPr>
            <a:r>
              <a:rPr lang="en-GB" sz="2400" kern="1400" dirty="0">
                <a:ln>
                  <a:noFill/>
                </a:ln>
                <a:effectLst/>
                <a:latin typeface="Calibri" panose="020F0502020204030204" pitchFamily="34" charset="0"/>
              </a:rPr>
              <a:t>2. </a:t>
            </a:r>
            <a:r>
              <a:rPr lang="en-GB" sz="2400" kern="1200" dirty="0">
                <a:ln>
                  <a:noFill/>
                </a:ln>
                <a:effectLst/>
                <a:latin typeface="Calibri" panose="020F0502020204030204" pitchFamily="34" charset="0"/>
              </a:rPr>
              <a:t>Select the ‘Rest password/ resend welcome email’ option.</a:t>
            </a:r>
            <a:endParaRPr lang="en-GB" sz="2400" kern="1400" dirty="0">
              <a:ln>
                <a:noFill/>
              </a:ln>
              <a:effectLst/>
              <a:latin typeface="Calibri" panose="020F0502020204030204" pitchFamily="34" charset="0"/>
            </a:endParaRPr>
          </a:p>
          <a:p>
            <a:pPr marL="0" marR="0" indent="0" algn="l">
              <a:lnSpc>
                <a:spcPct val="119000"/>
              </a:lnSpc>
              <a:spcBef>
                <a:spcPts val="600"/>
              </a:spcBef>
              <a:spcAft>
                <a:spcPts val="600"/>
              </a:spcAft>
              <a:buNone/>
            </a:pPr>
            <a:r>
              <a:rPr lang="en-GB" sz="2400" kern="1400" dirty="0">
                <a:ln>
                  <a:noFill/>
                </a:ln>
                <a:effectLst/>
                <a:latin typeface="Calibri" panose="020F0502020204030204" pitchFamily="34" charset="0"/>
              </a:rPr>
              <a:t>3. </a:t>
            </a:r>
            <a:r>
              <a:rPr lang="en-GB" sz="2400" kern="1200" dirty="0">
                <a:ln>
                  <a:noFill/>
                </a:ln>
                <a:effectLst/>
                <a:latin typeface="Calibri" panose="020F0502020204030204" pitchFamily="34" charset="0"/>
              </a:rPr>
              <a:t>Enter your school email address.</a:t>
            </a:r>
            <a:endParaRPr lang="en-GB" sz="2400" kern="1400" dirty="0">
              <a:ln>
                <a:noFill/>
              </a:ln>
              <a:effectLst/>
              <a:latin typeface="Calibri" panose="020F0502020204030204" pitchFamily="34" charset="0"/>
            </a:endParaRPr>
          </a:p>
          <a:p>
            <a:pPr marL="0" marR="0" indent="0" algn="l">
              <a:lnSpc>
                <a:spcPct val="119000"/>
              </a:lnSpc>
              <a:spcBef>
                <a:spcPts val="600"/>
              </a:spcBef>
              <a:spcAft>
                <a:spcPts val="600"/>
              </a:spcAft>
              <a:buNone/>
            </a:pPr>
            <a:r>
              <a:rPr lang="en-GB" sz="2400" kern="1400" dirty="0">
                <a:ln>
                  <a:noFill/>
                </a:ln>
                <a:effectLst/>
                <a:latin typeface="Calibri" panose="020F0502020204030204" pitchFamily="34" charset="0"/>
              </a:rPr>
              <a:t>4. You will now receive an email to your school account containing a new link to create/reset your password. Log in and follow the instructions to do this– check junk folders.</a:t>
            </a:r>
          </a:p>
          <a:p>
            <a:pPr marL="0" marR="0" indent="0" algn="l">
              <a:lnSpc>
                <a:spcPct val="119000"/>
              </a:lnSpc>
              <a:spcBef>
                <a:spcPts val="600"/>
              </a:spcBef>
              <a:spcAft>
                <a:spcPts val="600"/>
              </a:spcAft>
              <a:buNone/>
            </a:pPr>
            <a:r>
              <a:rPr lang="en-GB" sz="2400" kern="1400" dirty="0">
                <a:ln>
                  <a:noFill/>
                </a:ln>
                <a:effectLst/>
                <a:latin typeface="Calibri" panose="020F0502020204030204" pitchFamily="34" charset="0"/>
              </a:rPr>
              <a:t>5. You should now be able to access Unifrog at any time. In the future, just visit the Unifrog sign-in page and enter your details. </a:t>
            </a:r>
            <a:r>
              <a:rPr lang="en-GB" sz="2400" kern="1400" dirty="0">
                <a:ln>
                  <a:noFill/>
                </a:ln>
                <a:solidFill>
                  <a:srgbClr val="C00000"/>
                </a:solidFill>
                <a:effectLst/>
                <a:latin typeface="Calibri" panose="020F0502020204030204" pitchFamily="34" charset="0"/>
              </a:rPr>
              <a:t>Make sure you remember your password! </a:t>
            </a:r>
          </a:p>
          <a:p>
            <a:pPr marL="0" marR="0" indent="0" algn="l">
              <a:lnSpc>
                <a:spcPct val="119000"/>
              </a:lnSpc>
              <a:spcBef>
                <a:spcPts val="600"/>
              </a:spcBef>
              <a:spcAft>
                <a:spcPts val="600"/>
              </a:spcAft>
              <a:buNone/>
            </a:pPr>
            <a:r>
              <a:rPr lang="en-GB" sz="2400" kern="1400" dirty="0">
                <a:ln>
                  <a:noFill/>
                </a:ln>
                <a:effectLst/>
                <a:latin typeface="Calibri" panose="020F0502020204030204" pitchFamily="34" charset="0"/>
              </a:rPr>
              <a:t>6. Once logged in, </a:t>
            </a:r>
            <a:r>
              <a:rPr lang="en-GB" sz="2400" kern="1400" dirty="0">
                <a:ln>
                  <a:noFill/>
                </a:ln>
                <a:solidFill>
                  <a:srgbClr val="FFC000"/>
                </a:solidFill>
                <a:effectLst/>
                <a:latin typeface="Calibri" panose="020F0502020204030204" pitchFamily="34" charset="0"/>
              </a:rPr>
              <a:t>start your careers research- Steps 1 &amp; 2!</a:t>
            </a:r>
          </a:p>
        </p:txBody>
      </p:sp>
      <p:sp>
        <p:nvSpPr>
          <p:cNvPr id="5" name="Slide Number Placeholder 4">
            <a:extLst>
              <a:ext uri="{FF2B5EF4-FFF2-40B4-BE49-F238E27FC236}">
                <a16:creationId xmlns:a16="http://schemas.microsoft.com/office/drawing/2014/main" id="{5FABA063-3241-3322-32AC-B7E9F72CA29F}"/>
              </a:ext>
            </a:extLst>
          </p:cNvPr>
          <p:cNvSpPr>
            <a:spLocks noGrp="1"/>
          </p:cNvSpPr>
          <p:nvPr>
            <p:ph type="sldNum" sz="quarter" idx="12"/>
          </p:nvPr>
        </p:nvSpPr>
        <p:spPr/>
        <p:txBody>
          <a:bodyPr/>
          <a:lstStyle/>
          <a:p>
            <a:fld id="{D8DA9DAA-006C-4F4B-980E-E3DF019B24E2}" type="slidenum">
              <a:rPr lang="en-US" smtClean="0"/>
              <a:pPr/>
              <a:t>20</a:t>
            </a:fld>
            <a:endParaRPr lang="en-US" dirty="0"/>
          </a:p>
        </p:txBody>
      </p:sp>
    </p:spTree>
    <p:extLst>
      <p:ext uri="{BB962C8B-B14F-4D97-AF65-F5344CB8AC3E}">
        <p14:creationId xmlns:p14="http://schemas.microsoft.com/office/powerpoint/2010/main" val="3445291768"/>
      </p:ext>
    </p:extLst>
  </p:cSld>
  <p:clrMapOvr>
    <a:masterClrMapping/>
  </p:clrMapOvr>
</p:sld>
</file>

<file path=ppt/theme/theme1.xml><?xml version="1.0" encoding="utf-8"?>
<a:theme xmlns:a="http://schemas.openxmlformats.org/drawingml/2006/main" name="GradientUnivers">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alaxy presentation" id="{D860ABA3-507A-4DC6-8D34-B6D2FE41A3BA}" vid="{BBA8DB39-4D39-4790-8D8A-7FB22E96343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4644</TotalTime>
  <Words>1251</Words>
  <Application>Microsoft Office PowerPoint</Application>
  <PresentationFormat>Widescreen</PresentationFormat>
  <Paragraphs>113</Paragraphs>
  <Slides>20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Aptos</vt:lpstr>
      <vt:lpstr>Arial</vt:lpstr>
      <vt:lpstr>Calibri</vt:lpstr>
      <vt:lpstr>Univers</vt:lpstr>
      <vt:lpstr>Wingdings</vt:lpstr>
      <vt:lpstr>GradientUnivers</vt:lpstr>
      <vt:lpstr>Work Experience 2026 Tutor Activities PART 1</vt:lpstr>
      <vt:lpstr>Tutor Activities-Part 1</vt:lpstr>
      <vt:lpstr>Monday 27TH April  –  Friday 1ST MAY 2026</vt:lpstr>
      <vt:lpstr>What is Work Experience? - Recap</vt:lpstr>
      <vt:lpstr>- Review Page 2</vt:lpstr>
      <vt:lpstr>    </vt:lpstr>
      <vt:lpstr>How to find work experience</vt:lpstr>
      <vt:lpstr>Career Exploration</vt:lpstr>
      <vt:lpstr>Careers Exploration</vt:lpstr>
      <vt:lpstr>Challenging to secure a placement in your preferred area?</vt:lpstr>
      <vt:lpstr>alternative or similar  placement</vt:lpstr>
      <vt:lpstr>Hints &amp; Tips for Challenging Placements</vt:lpstr>
      <vt:lpstr>Next you will need to start contacting local employers Page 4</vt:lpstr>
      <vt:lpstr>Generate a list of local employers</vt:lpstr>
      <vt:lpstr> review the sample email &amp; phone call documents in the student pack.  Page 7 &amp; 8</vt:lpstr>
      <vt:lpstr>What now…</vt:lpstr>
      <vt:lpstr>When a placement is offered…</vt:lpstr>
      <vt:lpstr>Computer Room Activity </vt:lpstr>
      <vt:lpstr>1. All students to locate the inbox to their student email address</vt:lpstr>
      <vt:lpstr>2. Log into Unifrog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 Experience 2024 Tutor Activities PART 1</dc:title>
  <dc:creator>Rebecca Mahloudji</dc:creator>
  <cp:lastModifiedBy>Shaunna Jenkins</cp:lastModifiedBy>
  <cp:revision>3</cp:revision>
  <dcterms:created xsi:type="dcterms:W3CDTF">2023-11-28T11:36:28Z</dcterms:created>
  <dcterms:modified xsi:type="dcterms:W3CDTF">2025-11-13T10:42:53Z</dcterms:modified>
</cp:coreProperties>
</file>